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media/image6.jpg" ContentType="image/jpeg"/>
  <Override PartName="/ppt/media/image7.jpg" ContentType="image/jpeg"/>
  <Override PartName="/ppt/media/image8.jpg" ContentType="image/jpeg"/>
  <Override PartName="/ppt/media/image9.jpg" ContentType="image/jpeg"/>
  <Override PartName="/ppt/media/image10.jpg" ContentType="image/jpeg"/>
  <Override PartName="/ppt/media/image11.jp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4"/>
    <p:sldMasterId id="2147483688" r:id="rId5"/>
    <p:sldMasterId id="2147483705" r:id="rId6"/>
    <p:sldMasterId id="2147483707" r:id="rId7"/>
    <p:sldMasterId id="2147483709" r:id="rId8"/>
    <p:sldMasterId id="2147483711" r:id="rId9"/>
    <p:sldMasterId id="2147483713" r:id="rId10"/>
    <p:sldMasterId id="2147483715" r:id="rId11"/>
    <p:sldMasterId id="2147483717" r:id="rId12"/>
    <p:sldMasterId id="2147483719" r:id="rId13"/>
  </p:sldMasterIdLst>
  <p:notesMasterIdLst>
    <p:notesMasterId r:id="rId27"/>
  </p:notesMasterIdLst>
  <p:handoutMasterIdLst>
    <p:handoutMasterId r:id="rId28"/>
  </p:handoutMasterIdLst>
  <p:sldIdLst>
    <p:sldId id="291" r:id="rId14"/>
    <p:sldId id="290" r:id="rId15"/>
    <p:sldId id="301" r:id="rId16"/>
    <p:sldId id="302" r:id="rId17"/>
    <p:sldId id="304" r:id="rId18"/>
    <p:sldId id="292" r:id="rId19"/>
    <p:sldId id="293" r:id="rId20"/>
    <p:sldId id="294" r:id="rId21"/>
    <p:sldId id="295" r:id="rId22"/>
    <p:sldId id="296" r:id="rId23"/>
    <p:sldId id="297" r:id="rId24"/>
    <p:sldId id="298" r:id="rId25"/>
    <p:sldId id="300" r:id="rId26"/>
  </p:sldIdLst>
  <p:sldSz cx="9144000" cy="6858000" type="screen4x3"/>
  <p:notesSz cx="6742113" cy="9872663"/>
  <p:defaultTextStyle>
    <a:defPPr>
      <a:defRPr lang="sv-SE"/>
    </a:defPPr>
    <a:lvl1pPr algn="l" rtl="0" fontAlgn="base">
      <a:spcBef>
        <a:spcPct val="0"/>
      </a:spcBef>
      <a:spcAft>
        <a:spcPct val="0"/>
      </a:spcAft>
      <a:defRPr sz="1900" kern="1200">
        <a:solidFill>
          <a:schemeClr val="tx1"/>
        </a:solidFill>
        <a:latin typeface="Arial" charset="0"/>
        <a:ea typeface="+mn-ea"/>
        <a:cs typeface="Arial" charset="0"/>
      </a:defRPr>
    </a:lvl1pPr>
    <a:lvl2pPr marL="457200" algn="l" rtl="0" fontAlgn="base">
      <a:spcBef>
        <a:spcPct val="0"/>
      </a:spcBef>
      <a:spcAft>
        <a:spcPct val="0"/>
      </a:spcAft>
      <a:defRPr sz="1900" kern="1200">
        <a:solidFill>
          <a:schemeClr val="tx1"/>
        </a:solidFill>
        <a:latin typeface="Arial" charset="0"/>
        <a:ea typeface="+mn-ea"/>
        <a:cs typeface="Arial" charset="0"/>
      </a:defRPr>
    </a:lvl2pPr>
    <a:lvl3pPr marL="914400" algn="l" rtl="0" fontAlgn="base">
      <a:spcBef>
        <a:spcPct val="0"/>
      </a:spcBef>
      <a:spcAft>
        <a:spcPct val="0"/>
      </a:spcAft>
      <a:defRPr sz="1900" kern="1200">
        <a:solidFill>
          <a:schemeClr val="tx1"/>
        </a:solidFill>
        <a:latin typeface="Arial" charset="0"/>
        <a:ea typeface="+mn-ea"/>
        <a:cs typeface="Arial" charset="0"/>
      </a:defRPr>
    </a:lvl3pPr>
    <a:lvl4pPr marL="1371600" algn="l" rtl="0" fontAlgn="base">
      <a:spcBef>
        <a:spcPct val="0"/>
      </a:spcBef>
      <a:spcAft>
        <a:spcPct val="0"/>
      </a:spcAft>
      <a:defRPr sz="1900" kern="1200">
        <a:solidFill>
          <a:schemeClr val="tx1"/>
        </a:solidFill>
        <a:latin typeface="Arial" charset="0"/>
        <a:ea typeface="+mn-ea"/>
        <a:cs typeface="Arial" charset="0"/>
      </a:defRPr>
    </a:lvl4pPr>
    <a:lvl5pPr marL="1828800"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lund Madeleine" initials="MM"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C0C2"/>
    <a:srgbClr val="382819"/>
    <a:srgbClr val="000000"/>
    <a:srgbClr val="00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Ljust format 3 - Dekorfär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56" autoAdjust="0"/>
    <p:restoredTop sz="78315" autoAdjust="0"/>
  </p:normalViewPr>
  <p:slideViewPr>
    <p:cSldViewPr snapToGrid="0" snapToObjects="1">
      <p:cViewPr>
        <p:scale>
          <a:sx n="48" d="100"/>
          <a:sy n="48" d="100"/>
        </p:scale>
        <p:origin x="-2275"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0146" name="Rectangle 2"/>
          <p:cNvSpPr>
            <a:spLocks noGrp="1" noChangeArrowheads="1"/>
          </p:cNvSpPr>
          <p:nvPr>
            <p:ph type="hdr" sz="quarter"/>
          </p:nvPr>
        </p:nvSpPr>
        <p:spPr bwMode="auto">
          <a:xfrm>
            <a:off x="0" y="1"/>
            <a:ext cx="2922317" cy="494107"/>
          </a:xfrm>
          <a:prstGeom prst="rect">
            <a:avLst/>
          </a:prstGeom>
          <a:noFill/>
          <a:ln w="9525">
            <a:noFill/>
            <a:miter lim="800000"/>
            <a:headEnd/>
            <a:tailEnd/>
          </a:ln>
          <a:effectLst/>
        </p:spPr>
        <p:txBody>
          <a:bodyPr vert="horz" wrap="square" lIns="90826" tIns="45412" rIns="90826" bIns="45412" numCol="1" anchor="t" anchorCtr="0" compatLnSpc="1">
            <a:prstTxWarp prst="textNoShape">
              <a:avLst/>
            </a:prstTxWarp>
          </a:bodyPr>
          <a:lstStyle>
            <a:lvl1pPr>
              <a:defRPr sz="1200">
                <a:cs typeface="+mn-cs"/>
              </a:defRPr>
            </a:lvl1pPr>
          </a:lstStyle>
          <a:p>
            <a:pPr>
              <a:defRPr/>
            </a:pPr>
            <a:endParaRPr lang="sv-SE"/>
          </a:p>
        </p:txBody>
      </p:sp>
      <p:sp>
        <p:nvSpPr>
          <p:cNvPr id="390147" name="Rectangle 3"/>
          <p:cNvSpPr>
            <a:spLocks noGrp="1" noChangeArrowheads="1"/>
          </p:cNvSpPr>
          <p:nvPr>
            <p:ph type="dt" sz="quarter" idx="1"/>
          </p:nvPr>
        </p:nvSpPr>
        <p:spPr bwMode="auto">
          <a:xfrm>
            <a:off x="3818222" y="1"/>
            <a:ext cx="2922317" cy="494107"/>
          </a:xfrm>
          <a:prstGeom prst="rect">
            <a:avLst/>
          </a:prstGeom>
          <a:noFill/>
          <a:ln w="9525">
            <a:noFill/>
            <a:miter lim="800000"/>
            <a:headEnd/>
            <a:tailEnd/>
          </a:ln>
          <a:effectLst/>
        </p:spPr>
        <p:txBody>
          <a:bodyPr vert="horz" wrap="square" lIns="90826" tIns="45412" rIns="90826" bIns="45412" numCol="1" anchor="t" anchorCtr="0" compatLnSpc="1">
            <a:prstTxWarp prst="textNoShape">
              <a:avLst/>
            </a:prstTxWarp>
          </a:bodyPr>
          <a:lstStyle>
            <a:lvl1pPr algn="r">
              <a:defRPr sz="1200">
                <a:cs typeface="+mn-cs"/>
              </a:defRPr>
            </a:lvl1pPr>
          </a:lstStyle>
          <a:p>
            <a:pPr>
              <a:defRPr/>
            </a:pPr>
            <a:endParaRPr lang="sv-SE"/>
          </a:p>
        </p:txBody>
      </p:sp>
      <p:sp>
        <p:nvSpPr>
          <p:cNvPr id="390148" name="Rectangle 4"/>
          <p:cNvSpPr>
            <a:spLocks noGrp="1" noChangeArrowheads="1"/>
          </p:cNvSpPr>
          <p:nvPr>
            <p:ph type="ftr" sz="quarter" idx="2"/>
          </p:nvPr>
        </p:nvSpPr>
        <p:spPr bwMode="auto">
          <a:xfrm>
            <a:off x="0" y="9376978"/>
            <a:ext cx="2922317" cy="494107"/>
          </a:xfrm>
          <a:prstGeom prst="rect">
            <a:avLst/>
          </a:prstGeom>
          <a:noFill/>
          <a:ln w="9525">
            <a:noFill/>
            <a:miter lim="800000"/>
            <a:headEnd/>
            <a:tailEnd/>
          </a:ln>
          <a:effectLst/>
        </p:spPr>
        <p:txBody>
          <a:bodyPr vert="horz" wrap="square" lIns="90826" tIns="45412" rIns="90826" bIns="45412" numCol="1" anchor="b" anchorCtr="0" compatLnSpc="1">
            <a:prstTxWarp prst="textNoShape">
              <a:avLst/>
            </a:prstTxWarp>
          </a:bodyPr>
          <a:lstStyle>
            <a:lvl1pPr>
              <a:defRPr sz="1200">
                <a:cs typeface="+mn-cs"/>
              </a:defRPr>
            </a:lvl1pPr>
          </a:lstStyle>
          <a:p>
            <a:pPr>
              <a:defRPr/>
            </a:pPr>
            <a:endParaRPr lang="sv-SE"/>
          </a:p>
        </p:txBody>
      </p:sp>
      <p:sp>
        <p:nvSpPr>
          <p:cNvPr id="390149" name="Rectangle 5"/>
          <p:cNvSpPr>
            <a:spLocks noGrp="1" noChangeArrowheads="1"/>
          </p:cNvSpPr>
          <p:nvPr>
            <p:ph type="sldNum" sz="quarter" idx="3"/>
          </p:nvPr>
        </p:nvSpPr>
        <p:spPr bwMode="auto">
          <a:xfrm>
            <a:off x="3818222" y="9376978"/>
            <a:ext cx="2922317" cy="494107"/>
          </a:xfrm>
          <a:prstGeom prst="rect">
            <a:avLst/>
          </a:prstGeom>
          <a:noFill/>
          <a:ln w="9525">
            <a:noFill/>
            <a:miter lim="800000"/>
            <a:headEnd/>
            <a:tailEnd/>
          </a:ln>
          <a:effectLst/>
        </p:spPr>
        <p:txBody>
          <a:bodyPr vert="horz" wrap="square" lIns="90826" tIns="45412" rIns="90826" bIns="45412" numCol="1" anchor="b" anchorCtr="0" compatLnSpc="1">
            <a:prstTxWarp prst="textNoShape">
              <a:avLst/>
            </a:prstTxWarp>
          </a:bodyPr>
          <a:lstStyle>
            <a:lvl1pPr algn="r">
              <a:defRPr sz="1200">
                <a:cs typeface="+mn-cs"/>
              </a:defRPr>
            </a:lvl1pPr>
          </a:lstStyle>
          <a:p>
            <a:pPr>
              <a:defRPr/>
            </a:pPr>
            <a:fld id="{358847CB-1649-4DB8-822D-7B10F7AE01DE}" type="slidenum">
              <a:rPr lang="sv-SE"/>
              <a:pPr>
                <a:defRPr/>
              </a:pPr>
              <a:t>‹#›</a:t>
            </a:fld>
            <a:endParaRPr lang="sv-SE"/>
          </a:p>
        </p:txBody>
      </p:sp>
    </p:spTree>
    <p:extLst>
      <p:ext uri="{BB962C8B-B14F-4D97-AF65-F5344CB8AC3E}">
        <p14:creationId xmlns:p14="http://schemas.microsoft.com/office/powerpoint/2010/main" val="357788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22317" cy="494107"/>
          </a:xfrm>
          <a:prstGeom prst="rect">
            <a:avLst/>
          </a:prstGeom>
          <a:noFill/>
          <a:ln w="9525">
            <a:noFill/>
            <a:miter lim="800000"/>
            <a:headEnd/>
            <a:tailEnd/>
          </a:ln>
          <a:effectLst/>
        </p:spPr>
        <p:txBody>
          <a:bodyPr vert="horz" wrap="square" lIns="90826" tIns="45412" rIns="90826" bIns="45412" numCol="1" anchor="t" anchorCtr="0" compatLnSpc="1">
            <a:prstTxWarp prst="textNoShape">
              <a:avLst/>
            </a:prstTxWarp>
          </a:bodyPr>
          <a:lstStyle>
            <a:lvl1pPr>
              <a:defRPr sz="1200">
                <a:cs typeface="+mn-cs"/>
              </a:defRPr>
            </a:lvl1pPr>
          </a:lstStyle>
          <a:p>
            <a:pPr>
              <a:defRPr/>
            </a:pPr>
            <a:endParaRPr lang="sv-SE"/>
          </a:p>
        </p:txBody>
      </p:sp>
      <p:sp>
        <p:nvSpPr>
          <p:cNvPr id="3075" name="Rectangle 3"/>
          <p:cNvSpPr>
            <a:spLocks noGrp="1" noChangeArrowheads="1"/>
          </p:cNvSpPr>
          <p:nvPr>
            <p:ph type="dt" idx="1"/>
          </p:nvPr>
        </p:nvSpPr>
        <p:spPr bwMode="auto">
          <a:xfrm>
            <a:off x="3818222" y="1"/>
            <a:ext cx="2922317" cy="494107"/>
          </a:xfrm>
          <a:prstGeom prst="rect">
            <a:avLst/>
          </a:prstGeom>
          <a:noFill/>
          <a:ln w="9525">
            <a:noFill/>
            <a:miter lim="800000"/>
            <a:headEnd/>
            <a:tailEnd/>
          </a:ln>
          <a:effectLst/>
        </p:spPr>
        <p:txBody>
          <a:bodyPr vert="horz" wrap="square" lIns="90826" tIns="45412" rIns="90826" bIns="45412" numCol="1" anchor="t" anchorCtr="0" compatLnSpc="1">
            <a:prstTxWarp prst="textNoShape">
              <a:avLst/>
            </a:prstTxWarp>
          </a:bodyPr>
          <a:lstStyle>
            <a:lvl1pPr algn="r">
              <a:defRPr sz="1200">
                <a:cs typeface="+mn-cs"/>
              </a:defRPr>
            </a:lvl1pPr>
          </a:lstStyle>
          <a:p>
            <a:pPr>
              <a:defRPr/>
            </a:pPr>
            <a:endParaRPr lang="sv-SE"/>
          </a:p>
        </p:txBody>
      </p:sp>
      <p:sp>
        <p:nvSpPr>
          <p:cNvPr id="17412" name="Rectangle 4"/>
          <p:cNvSpPr>
            <a:spLocks noGrp="1" noRot="1" noChangeAspect="1" noChangeArrowheads="1" noTextEdit="1"/>
          </p:cNvSpPr>
          <p:nvPr>
            <p:ph type="sldImg" idx="2"/>
          </p:nvPr>
        </p:nvSpPr>
        <p:spPr bwMode="auto">
          <a:xfrm>
            <a:off x="903288" y="739775"/>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3896" y="4690069"/>
            <a:ext cx="5394321" cy="4442225"/>
          </a:xfrm>
          <a:prstGeom prst="rect">
            <a:avLst/>
          </a:prstGeom>
          <a:noFill/>
          <a:ln w="9525">
            <a:noFill/>
            <a:miter lim="800000"/>
            <a:headEnd/>
            <a:tailEnd/>
          </a:ln>
          <a:effectLst/>
        </p:spPr>
        <p:txBody>
          <a:bodyPr vert="horz" wrap="square" lIns="90826" tIns="45412" rIns="90826" bIns="45412" numCol="1" anchor="t" anchorCtr="0" compatLnSpc="1">
            <a:prstTxWarp prst="textNoShape">
              <a:avLst/>
            </a:prstTxWarp>
          </a:bodyPr>
          <a:lstStyle/>
          <a:p>
            <a:pPr lvl="0"/>
            <a:r>
              <a:rPr lang="sv-SE" noProof="0"/>
              <a:t>Click to edit Master text styles</a:t>
            </a:r>
          </a:p>
          <a:p>
            <a:pPr lvl="1"/>
            <a:r>
              <a:rPr lang="sv-SE" noProof="0"/>
              <a:t>Second level</a:t>
            </a:r>
          </a:p>
          <a:p>
            <a:pPr lvl="2"/>
            <a:r>
              <a:rPr lang="sv-SE" noProof="0"/>
              <a:t>Third level</a:t>
            </a:r>
          </a:p>
          <a:p>
            <a:pPr lvl="3"/>
            <a:r>
              <a:rPr lang="sv-SE" noProof="0"/>
              <a:t>Fourth level</a:t>
            </a:r>
          </a:p>
          <a:p>
            <a:pPr lvl="4"/>
            <a:r>
              <a:rPr lang="sv-SE" noProof="0"/>
              <a:t>Fifth level</a:t>
            </a:r>
          </a:p>
        </p:txBody>
      </p:sp>
      <p:sp>
        <p:nvSpPr>
          <p:cNvPr id="3078" name="Rectangle 6"/>
          <p:cNvSpPr>
            <a:spLocks noGrp="1" noChangeArrowheads="1"/>
          </p:cNvSpPr>
          <p:nvPr>
            <p:ph type="ftr" sz="quarter" idx="4"/>
          </p:nvPr>
        </p:nvSpPr>
        <p:spPr bwMode="auto">
          <a:xfrm>
            <a:off x="0" y="9376978"/>
            <a:ext cx="2922317" cy="494107"/>
          </a:xfrm>
          <a:prstGeom prst="rect">
            <a:avLst/>
          </a:prstGeom>
          <a:noFill/>
          <a:ln w="9525">
            <a:noFill/>
            <a:miter lim="800000"/>
            <a:headEnd/>
            <a:tailEnd/>
          </a:ln>
          <a:effectLst/>
        </p:spPr>
        <p:txBody>
          <a:bodyPr vert="horz" wrap="square" lIns="90826" tIns="45412" rIns="90826" bIns="45412" numCol="1" anchor="b" anchorCtr="0" compatLnSpc="1">
            <a:prstTxWarp prst="textNoShape">
              <a:avLst/>
            </a:prstTxWarp>
          </a:bodyPr>
          <a:lstStyle>
            <a:lvl1pPr>
              <a:defRPr sz="1200">
                <a:cs typeface="+mn-cs"/>
              </a:defRPr>
            </a:lvl1pPr>
          </a:lstStyle>
          <a:p>
            <a:pPr>
              <a:defRPr/>
            </a:pPr>
            <a:endParaRPr lang="sv-SE"/>
          </a:p>
        </p:txBody>
      </p:sp>
      <p:sp>
        <p:nvSpPr>
          <p:cNvPr id="3079" name="Rectangle 7"/>
          <p:cNvSpPr>
            <a:spLocks noGrp="1" noChangeArrowheads="1"/>
          </p:cNvSpPr>
          <p:nvPr>
            <p:ph type="sldNum" sz="quarter" idx="5"/>
          </p:nvPr>
        </p:nvSpPr>
        <p:spPr bwMode="auto">
          <a:xfrm>
            <a:off x="3818222" y="9376978"/>
            <a:ext cx="2922317" cy="494107"/>
          </a:xfrm>
          <a:prstGeom prst="rect">
            <a:avLst/>
          </a:prstGeom>
          <a:noFill/>
          <a:ln w="9525">
            <a:noFill/>
            <a:miter lim="800000"/>
            <a:headEnd/>
            <a:tailEnd/>
          </a:ln>
          <a:effectLst/>
        </p:spPr>
        <p:txBody>
          <a:bodyPr vert="horz" wrap="square" lIns="90826" tIns="45412" rIns="90826" bIns="45412" numCol="1" anchor="b" anchorCtr="0" compatLnSpc="1">
            <a:prstTxWarp prst="textNoShape">
              <a:avLst/>
            </a:prstTxWarp>
          </a:bodyPr>
          <a:lstStyle>
            <a:lvl1pPr algn="r">
              <a:defRPr sz="1200">
                <a:cs typeface="+mn-cs"/>
              </a:defRPr>
            </a:lvl1pPr>
          </a:lstStyle>
          <a:p>
            <a:pPr>
              <a:defRPr/>
            </a:pPr>
            <a:fld id="{76374C2A-E21E-4D86-8849-2E48A0AF7CDA}" type="slidenum">
              <a:rPr lang="sv-SE"/>
              <a:pPr>
                <a:defRPr/>
              </a:pPr>
              <a:t>‹#›</a:t>
            </a:fld>
            <a:endParaRPr lang="sv-SE"/>
          </a:p>
        </p:txBody>
      </p:sp>
    </p:spTree>
    <p:extLst>
      <p:ext uri="{BB962C8B-B14F-4D97-AF65-F5344CB8AC3E}">
        <p14:creationId xmlns:p14="http://schemas.microsoft.com/office/powerpoint/2010/main" val="4121037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12</a:t>
            </a:fld>
            <a:endParaRPr lang="sv-SE"/>
          </a:p>
        </p:txBody>
      </p:sp>
    </p:spTree>
    <p:extLst>
      <p:ext uri="{BB962C8B-B14F-4D97-AF65-F5344CB8AC3E}">
        <p14:creationId xmlns:p14="http://schemas.microsoft.com/office/powerpoint/2010/main" val="11263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tartsida-brun">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rgbClr val="382819"/>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a:ln>
                <a:noFill/>
              </a:ln>
              <a:solidFill>
                <a:schemeClr val="tx1"/>
              </a:solidFill>
              <a:effectLst/>
              <a:latin typeface="Arial" charset="0"/>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398" y="1688675"/>
            <a:ext cx="3725035" cy="2985349"/>
          </a:xfrm>
          <a:prstGeom prst="rect">
            <a:avLst/>
          </a:prstGeom>
        </p:spPr>
      </p:pic>
    </p:spTree>
    <p:extLst>
      <p:ext uri="{BB962C8B-B14F-4D97-AF65-F5344CB8AC3E}">
        <p14:creationId xmlns:p14="http://schemas.microsoft.com/office/powerpoint/2010/main" val="44800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vdelare-Brun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earth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8379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vdelare-Grön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827584" y="2708920"/>
            <a:ext cx="6408712" cy="1440160"/>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3" name="Bildobjekt 2" descr="Inera_ppt_bakgrund_Ocean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43373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vdelare-Grön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Ocea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1720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delare-Gul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971600" y="2132856"/>
            <a:ext cx="6264696" cy="1728192"/>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3" name="Bildobjekt 2" descr="Inera_ppt_bakgrund_Sun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53277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delare-Gul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Su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77578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Startsida-brun">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rgbClr val="382819"/>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defTabSz="957263"/>
            <a:endParaRPr lang="en-US">
              <a:solidFill>
                <a:srgbClr val="382819"/>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398" y="1688675"/>
            <a:ext cx="3725035" cy="2985349"/>
          </a:xfrm>
          <a:prstGeom prst="rect">
            <a:avLst/>
          </a:prstGeom>
        </p:spPr>
      </p:pic>
    </p:spTree>
    <p:extLst>
      <p:ext uri="{BB962C8B-B14F-4D97-AF65-F5344CB8AC3E}">
        <p14:creationId xmlns:p14="http://schemas.microsoft.com/office/powerpoint/2010/main" val="2590271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Startsida-vit">
    <p:spTree>
      <p:nvGrpSpPr>
        <p:cNvPr id="1" name=""/>
        <p:cNvGrpSpPr/>
        <p:nvPr/>
      </p:nvGrpSpPr>
      <p:grpSpPr>
        <a:xfrm>
          <a:off x="0" y="0"/>
          <a:ext cx="0" cy="0"/>
          <a:chOff x="0" y="0"/>
          <a:chExt cx="0" cy="0"/>
        </a:xfrm>
      </p:grpSpPr>
      <p:pic>
        <p:nvPicPr>
          <p:cNvPr id="4" name="Picture 8" descr="Omslag-White-200procent"/>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bwMode="auto">
          <a:xfrm>
            <a:off x="0" y="0"/>
            <a:ext cx="9144000" cy="6856413"/>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defTabSz="957263"/>
            <a:endParaRPr lang="en-US">
              <a:solidFill>
                <a:srgbClr val="382819"/>
              </a:solidFill>
            </a:endParaRP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29398" y="1688675"/>
            <a:ext cx="3725034" cy="2985349"/>
          </a:xfrm>
          <a:prstGeom prst="rect">
            <a:avLst/>
          </a:prstGeom>
        </p:spPr>
      </p:pic>
    </p:spTree>
    <p:extLst>
      <p:ext uri="{BB962C8B-B14F-4D97-AF65-F5344CB8AC3E}">
        <p14:creationId xmlns:p14="http://schemas.microsoft.com/office/powerpoint/2010/main" val="931750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sida">
    <p:spTree>
      <p:nvGrpSpPr>
        <p:cNvPr id="1" name=""/>
        <p:cNvGrpSpPr/>
        <p:nvPr/>
      </p:nvGrpSpPr>
      <p:grpSpPr>
        <a:xfrm>
          <a:off x="0" y="0"/>
          <a:ext cx="0" cy="0"/>
          <a:chOff x="0" y="0"/>
          <a:chExt cx="0" cy="0"/>
        </a:xfrm>
      </p:grpSpPr>
      <p:sp>
        <p:nvSpPr>
          <p:cNvPr id="2" name="Rubrik 1"/>
          <p:cNvSpPr>
            <a:spLocks noGrp="1" noChangeAspect="1"/>
          </p:cNvSpPr>
          <p:nvPr>
            <p:ph type="ctrTitle" hasCustomPrompt="1"/>
          </p:nvPr>
        </p:nvSpPr>
        <p:spPr>
          <a:xfrm>
            <a:off x="971600" y="2286397"/>
            <a:ext cx="7344816" cy="1470025"/>
          </a:xfrm>
        </p:spPr>
        <p:txBody>
          <a:bodyPr/>
          <a:lstStyle>
            <a:lvl1pPr algn="l">
              <a:defRPr/>
            </a:lvl1pPr>
          </a:lstStyle>
          <a:p>
            <a:r>
              <a:rPr lang="sv-SE" dirty="0"/>
              <a:t>Klicka här för att skriva rubrik</a:t>
            </a:r>
            <a:endParaRPr lang="en-US" dirty="0"/>
          </a:p>
        </p:txBody>
      </p:sp>
      <p:sp>
        <p:nvSpPr>
          <p:cNvPr id="3" name="Underrubrik 2"/>
          <p:cNvSpPr>
            <a:spLocks noGrp="1" noChangeAspect="1"/>
          </p:cNvSpPr>
          <p:nvPr>
            <p:ph type="subTitle" idx="1" hasCustomPrompt="1"/>
          </p:nvPr>
        </p:nvSpPr>
        <p:spPr>
          <a:xfrm>
            <a:off x="971600" y="3861048"/>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underrubrik</a:t>
            </a:r>
            <a:endParaRPr lang="en-US" dirty="0"/>
          </a:p>
        </p:txBody>
      </p:sp>
      <p:sp>
        <p:nvSpPr>
          <p:cNvPr id="12" name="Line 67"/>
          <p:cNvSpPr>
            <a:spLocks noChangeShapeType="1"/>
          </p:cNvSpPr>
          <p:nvPr/>
        </p:nvSpPr>
        <p:spPr bwMode="auto">
          <a:xfrm>
            <a:off x="1265238" y="6038850"/>
            <a:ext cx="0" cy="719138"/>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solidFill>
                <a:srgbClr val="382819"/>
              </a:solidFill>
            </a:endParaRPr>
          </a:p>
        </p:txBody>
      </p:sp>
      <p:sp>
        <p:nvSpPr>
          <p:cNvPr id="13" name="Line 68"/>
          <p:cNvSpPr>
            <a:spLocks noChangeShapeType="1"/>
          </p:cNvSpPr>
          <p:nvPr/>
        </p:nvSpPr>
        <p:spPr bwMode="auto">
          <a:xfrm>
            <a:off x="3779912" y="6043613"/>
            <a:ext cx="0" cy="717550"/>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solidFill>
                <a:srgbClr val="382819"/>
              </a:solidFill>
            </a:endParaRPr>
          </a:p>
        </p:txBody>
      </p:sp>
      <p:sp>
        <p:nvSpPr>
          <p:cNvPr id="22" name="Platshållare för text 21"/>
          <p:cNvSpPr>
            <a:spLocks noGrp="1" noChangeAspect="1"/>
          </p:cNvSpPr>
          <p:nvPr>
            <p:ph type="body" sz="quarter" idx="14" hasCustomPrompt="1"/>
          </p:nvPr>
        </p:nvSpPr>
        <p:spPr>
          <a:xfrm>
            <a:off x="3904878" y="6187381"/>
            <a:ext cx="3467522" cy="481979"/>
          </a:xfrm>
        </p:spPr>
        <p:txBody>
          <a:bodyPr lIns="0" tIns="0"/>
          <a:lstStyle>
            <a:lvl1pPr marL="0" indent="0">
              <a:buNone/>
              <a:defRPr sz="1500">
                <a:solidFill>
                  <a:srgbClr val="00A9A7"/>
                </a:solidFill>
              </a:defRPr>
            </a:lvl1pPr>
          </a:lstStyle>
          <a:p>
            <a:pPr lvl="0"/>
            <a:r>
              <a:rPr lang="sv-SE" dirty="0"/>
              <a:t>fornamn.efternamn@inera.se</a:t>
            </a:r>
          </a:p>
        </p:txBody>
      </p:sp>
      <p:sp>
        <p:nvSpPr>
          <p:cNvPr id="24" name="Platshållare för text 23"/>
          <p:cNvSpPr>
            <a:spLocks noGrp="1" noChangeAspect="1"/>
          </p:cNvSpPr>
          <p:nvPr>
            <p:ph type="body" sz="quarter" idx="15" hasCustomPrompt="1"/>
          </p:nvPr>
        </p:nvSpPr>
        <p:spPr>
          <a:xfrm>
            <a:off x="3906415" y="5959152"/>
            <a:ext cx="3475449" cy="287685"/>
          </a:xfrm>
        </p:spPr>
        <p:txBody>
          <a:bodyPr lIns="0" tIns="0"/>
          <a:lstStyle>
            <a:lvl1pPr marL="0" indent="0">
              <a:buNone/>
              <a:defRPr sz="1500">
                <a:solidFill>
                  <a:srgbClr val="00A9A7"/>
                </a:solidFill>
              </a:defRPr>
            </a:lvl1pPr>
          </a:lstStyle>
          <a:p>
            <a:pPr lvl="0"/>
            <a:r>
              <a:rPr lang="sv-SE" dirty="0"/>
              <a:t>Förnamn Efternamn</a:t>
            </a:r>
          </a:p>
        </p:txBody>
      </p:sp>
      <p:sp>
        <p:nvSpPr>
          <p:cNvPr id="26" name="Platshållare för text 25"/>
          <p:cNvSpPr>
            <a:spLocks noGrp="1" noChangeAspect="1"/>
          </p:cNvSpPr>
          <p:nvPr>
            <p:ph type="body" sz="quarter" idx="16" hasCustomPrompt="1"/>
          </p:nvPr>
        </p:nvSpPr>
        <p:spPr>
          <a:xfrm>
            <a:off x="1367557" y="5968330"/>
            <a:ext cx="2340347" cy="359941"/>
          </a:xfrm>
        </p:spPr>
        <p:txBody>
          <a:bodyPr lIns="0" tIns="0"/>
          <a:lstStyle>
            <a:lvl1pPr marL="0" indent="0">
              <a:buNone/>
              <a:defRPr sz="1500" baseline="0">
                <a:solidFill>
                  <a:srgbClr val="00A9A7"/>
                </a:solidFill>
              </a:defRPr>
            </a:lvl1pPr>
          </a:lstStyle>
          <a:p>
            <a:pPr lvl="0"/>
            <a:r>
              <a:rPr lang="sv-SE" dirty="0"/>
              <a:t>DD månad ÅÅÅÅ</a:t>
            </a:r>
          </a:p>
        </p:txBody>
      </p:sp>
      <p:sp>
        <p:nvSpPr>
          <p:cNvPr id="10" name="Line 67"/>
          <p:cNvSpPr>
            <a:spLocks noChangeShapeType="1"/>
          </p:cNvSpPr>
          <p:nvPr userDrawn="1"/>
        </p:nvSpPr>
        <p:spPr bwMode="auto">
          <a:xfrm>
            <a:off x="1265238" y="6038850"/>
            <a:ext cx="0" cy="719138"/>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solidFill>
                <a:srgbClr val="382819"/>
              </a:solidFill>
            </a:endParaRPr>
          </a:p>
        </p:txBody>
      </p:sp>
      <p:sp>
        <p:nvSpPr>
          <p:cNvPr id="11" name="Line 68"/>
          <p:cNvSpPr>
            <a:spLocks noChangeShapeType="1"/>
          </p:cNvSpPr>
          <p:nvPr userDrawn="1"/>
        </p:nvSpPr>
        <p:spPr bwMode="auto">
          <a:xfrm>
            <a:off x="3779912" y="6043613"/>
            <a:ext cx="0" cy="717550"/>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solidFill>
                <a:srgbClr val="382819"/>
              </a:solidFill>
            </a:endParaRPr>
          </a:p>
        </p:txBody>
      </p:sp>
    </p:spTree>
    <p:extLst>
      <p:ext uri="{BB962C8B-B14F-4D97-AF65-F5344CB8AC3E}">
        <p14:creationId xmlns:p14="http://schemas.microsoft.com/office/powerpoint/2010/main" val="1381759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Innehåll-1 kolumn">
    <p:spTree>
      <p:nvGrpSpPr>
        <p:cNvPr id="1" name=""/>
        <p:cNvGrpSpPr/>
        <p:nvPr/>
      </p:nvGrpSpPr>
      <p:grpSpPr>
        <a:xfrm>
          <a:off x="0" y="0"/>
          <a:ext cx="0" cy="0"/>
          <a:chOff x="0" y="0"/>
          <a:chExt cx="0" cy="0"/>
        </a:xfrm>
      </p:grpSpPr>
      <p:sp>
        <p:nvSpPr>
          <p:cNvPr id="2" name="Rubrik 1"/>
          <p:cNvSpPr>
            <a:spLocks noGrp="1" noChangeAspect="1"/>
          </p:cNvSpPr>
          <p:nvPr>
            <p:ph type="title" hasCustomPrompt="1"/>
          </p:nvPr>
        </p:nvSpPr>
        <p:spPr>
          <a:xfrm>
            <a:off x="917576" y="563538"/>
            <a:ext cx="7197724" cy="692150"/>
          </a:xfrm>
        </p:spPr>
        <p:txBody>
          <a:bodyPr/>
          <a:lstStyle>
            <a:lvl1pPr>
              <a:defRPr baseline="0"/>
            </a:lvl1pPr>
          </a:lstStyle>
          <a:p>
            <a:r>
              <a:rPr lang="sv-SE" dirty="0"/>
              <a:t>Klicka här för att skriva rubrik</a:t>
            </a:r>
            <a:endParaRPr lang="en-US" dirty="0"/>
          </a:p>
        </p:txBody>
      </p:sp>
      <p:sp>
        <p:nvSpPr>
          <p:cNvPr id="5" name="Platshållare för innehåll 2"/>
          <p:cNvSpPr>
            <a:spLocks noGrp="1" noChangeAspect="1"/>
          </p:cNvSpPr>
          <p:nvPr>
            <p:ph idx="13" hasCustomPrompt="1"/>
          </p:nvPr>
        </p:nvSpPr>
        <p:spPr>
          <a:xfrm>
            <a:off x="904874" y="1410047"/>
            <a:ext cx="7219951" cy="3885853"/>
          </a:xfrm>
        </p:spPr>
        <p:txBody>
          <a:bodyPr/>
          <a:lstStyle>
            <a:lvl1pPr>
              <a:buFont typeface="Symbol" pitchFamily="18" charset="2"/>
              <a:buChar char="·"/>
              <a:defRPr baseline="0"/>
            </a:lvl1pPr>
            <a:lvl4pPr marL="1119188" indent="0">
              <a:buNone/>
              <a:defRPr/>
            </a:lvl4pPr>
            <a:lvl5pPr marL="1506537" indent="0">
              <a:buNone/>
              <a:defRPr/>
            </a:lvl5pPr>
          </a:lstStyle>
          <a:p>
            <a:pPr lvl="0"/>
            <a:r>
              <a:rPr lang="sv-SE" dirty="0"/>
              <a:t>Klicka för att skriva text/lägga in bild/skapa tabell/diagram.</a:t>
            </a:r>
          </a:p>
          <a:p>
            <a:pPr lvl="1"/>
            <a:r>
              <a:rPr lang="sv-SE" dirty="0"/>
              <a:t>Nivå två</a:t>
            </a:r>
          </a:p>
          <a:p>
            <a:pPr lvl="2"/>
            <a:r>
              <a:rPr lang="sv-SE" dirty="0"/>
              <a:t>Nivå tre</a:t>
            </a:r>
          </a:p>
        </p:txBody>
      </p:sp>
    </p:spTree>
    <p:extLst>
      <p:ext uri="{BB962C8B-B14F-4D97-AF65-F5344CB8AC3E}">
        <p14:creationId xmlns:p14="http://schemas.microsoft.com/office/powerpoint/2010/main" val="300240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nehåll-2 kolumn">
    <p:spTree>
      <p:nvGrpSpPr>
        <p:cNvPr id="1" name=""/>
        <p:cNvGrpSpPr/>
        <p:nvPr/>
      </p:nvGrpSpPr>
      <p:grpSpPr>
        <a:xfrm>
          <a:off x="0" y="0"/>
          <a:ext cx="0" cy="0"/>
          <a:chOff x="0" y="0"/>
          <a:chExt cx="0" cy="0"/>
        </a:xfrm>
      </p:grpSpPr>
      <p:sp>
        <p:nvSpPr>
          <p:cNvPr id="2" name="Rubrik 1"/>
          <p:cNvSpPr>
            <a:spLocks noGrp="1" noChangeAspect="1"/>
          </p:cNvSpPr>
          <p:nvPr>
            <p:ph type="title" hasCustomPrompt="1"/>
          </p:nvPr>
        </p:nvSpPr>
        <p:spPr/>
        <p:txBody>
          <a:bodyPr/>
          <a:lstStyle>
            <a:lvl1pPr>
              <a:defRPr/>
            </a:lvl1pPr>
          </a:lstStyle>
          <a:p>
            <a:r>
              <a:rPr lang="sv-SE" dirty="0"/>
              <a:t>Klicka här för att skriva rubrik</a:t>
            </a:r>
            <a:endParaRPr lang="en-US" dirty="0"/>
          </a:p>
        </p:txBody>
      </p:sp>
      <p:sp>
        <p:nvSpPr>
          <p:cNvPr id="6" name="Platshållare för innehåll 2"/>
          <p:cNvSpPr>
            <a:spLocks noGrp="1"/>
          </p:cNvSpPr>
          <p:nvPr>
            <p:ph sz="half" idx="11" hasCustomPrompt="1"/>
          </p:nvPr>
        </p:nvSpPr>
        <p:spPr>
          <a:xfrm>
            <a:off x="4581525" y="1412776"/>
            <a:ext cx="3543301" cy="3857724"/>
          </a:xfrm>
        </p:spPr>
        <p:txBody>
          <a:bodyPr/>
          <a:lstStyle>
            <a:lvl1pPr>
              <a:buFont typeface="Symbol" pitchFamily="18" charset="2"/>
              <a:buChar char=""/>
              <a:defRPr sz="2100"/>
            </a:lvl1pPr>
            <a:lvl2pPr>
              <a:defRPr sz="1800"/>
            </a:lvl2pPr>
            <a:lvl3pPr>
              <a:defRPr sz="1800"/>
            </a:lvl3pPr>
            <a:lvl4pPr marL="1119188" indent="0">
              <a:buNone/>
              <a:defRPr sz="1800"/>
            </a:lvl4pPr>
            <a:lvl5pPr marL="1506537" indent="0">
              <a:buNone/>
              <a:defRPr sz="1800"/>
            </a:lvl5pPr>
            <a:lvl6pPr>
              <a:defRPr sz="1800"/>
            </a:lvl6pPr>
            <a:lvl7pPr>
              <a:defRPr sz="1800"/>
            </a:lvl7pPr>
            <a:lvl8pPr>
              <a:defRPr sz="1800"/>
            </a:lvl8pPr>
            <a:lvl9pPr>
              <a:defRPr sz="1800"/>
            </a:lvl9pPr>
          </a:lstStyle>
          <a:p>
            <a:pPr lvl="0"/>
            <a:r>
              <a:rPr lang="sv-SE" dirty="0"/>
              <a:t>Text/bild/tabell/diagram</a:t>
            </a:r>
          </a:p>
          <a:p>
            <a:pPr lvl="1"/>
            <a:r>
              <a:rPr lang="sv-SE" dirty="0"/>
              <a:t>Nivå två</a:t>
            </a:r>
          </a:p>
          <a:p>
            <a:pPr lvl="2"/>
            <a:r>
              <a:rPr lang="sv-SE" dirty="0"/>
              <a:t>Nivå tre</a:t>
            </a:r>
          </a:p>
        </p:txBody>
      </p:sp>
      <p:sp>
        <p:nvSpPr>
          <p:cNvPr id="5" name="Platshållare för innehåll 2"/>
          <p:cNvSpPr>
            <a:spLocks noGrp="1"/>
          </p:cNvSpPr>
          <p:nvPr>
            <p:ph sz="half" idx="12" hasCustomPrompt="1"/>
          </p:nvPr>
        </p:nvSpPr>
        <p:spPr>
          <a:xfrm>
            <a:off x="899592" y="1412776"/>
            <a:ext cx="3543301" cy="3857724"/>
          </a:xfrm>
        </p:spPr>
        <p:txBody>
          <a:bodyPr/>
          <a:lstStyle>
            <a:lvl1pPr>
              <a:buFont typeface="Symbol" pitchFamily="18" charset="2"/>
              <a:buChar char=""/>
              <a:defRPr sz="2100"/>
            </a:lvl1pPr>
            <a:lvl2pPr>
              <a:defRPr sz="1800"/>
            </a:lvl2pPr>
            <a:lvl3pPr>
              <a:defRPr sz="1800"/>
            </a:lvl3pPr>
            <a:lvl4pPr marL="1119188" indent="0">
              <a:buNone/>
              <a:defRPr sz="1800"/>
            </a:lvl4pPr>
            <a:lvl5pPr marL="1506537" indent="0">
              <a:buNone/>
              <a:defRPr sz="1800"/>
            </a:lvl5pPr>
            <a:lvl6pPr>
              <a:defRPr sz="1800"/>
            </a:lvl6pPr>
            <a:lvl7pPr>
              <a:defRPr sz="1800"/>
            </a:lvl7pPr>
            <a:lvl8pPr>
              <a:defRPr sz="1800"/>
            </a:lvl8pPr>
            <a:lvl9pPr>
              <a:defRPr sz="1800"/>
            </a:lvl9pPr>
          </a:lstStyle>
          <a:p>
            <a:pPr lvl="0"/>
            <a:r>
              <a:rPr lang="sv-SE" dirty="0"/>
              <a:t>Text/bild/tabell/diagram. Beskär </a:t>
            </a:r>
            <a:r>
              <a:rPr lang="sv-SE"/>
              <a:t>bild till 11,6 </a:t>
            </a:r>
            <a:r>
              <a:rPr lang="sv-SE" dirty="0"/>
              <a:t>x </a:t>
            </a:r>
            <a:r>
              <a:rPr lang="sv-SE"/>
              <a:t>9,84 cm för </a:t>
            </a:r>
            <a:r>
              <a:rPr lang="sv-SE" dirty="0"/>
              <a:t>att passa</a:t>
            </a:r>
          </a:p>
          <a:p>
            <a:pPr lvl="0"/>
            <a:endParaRPr lang="sv-SE" dirty="0"/>
          </a:p>
          <a:p>
            <a:pPr lvl="1"/>
            <a:r>
              <a:rPr lang="sv-SE" dirty="0"/>
              <a:t>Nivå två</a:t>
            </a:r>
          </a:p>
          <a:p>
            <a:pPr lvl="2"/>
            <a:r>
              <a:rPr lang="sv-SE" dirty="0"/>
              <a:t>Nivå tre</a:t>
            </a:r>
          </a:p>
        </p:txBody>
      </p:sp>
    </p:spTree>
    <p:extLst>
      <p:ext uri="{BB962C8B-B14F-4D97-AF65-F5344CB8AC3E}">
        <p14:creationId xmlns:p14="http://schemas.microsoft.com/office/powerpoint/2010/main" val="216451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tartsida-vit">
    <p:spTree>
      <p:nvGrpSpPr>
        <p:cNvPr id="1" name=""/>
        <p:cNvGrpSpPr/>
        <p:nvPr/>
      </p:nvGrpSpPr>
      <p:grpSpPr>
        <a:xfrm>
          <a:off x="0" y="0"/>
          <a:ext cx="0" cy="0"/>
          <a:chOff x="0" y="0"/>
          <a:chExt cx="0" cy="0"/>
        </a:xfrm>
      </p:grpSpPr>
      <p:pic>
        <p:nvPicPr>
          <p:cNvPr id="4" name="Picture 8" descr="Omslag-White-200procent"/>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bwMode="auto">
          <a:xfrm>
            <a:off x="0" y="0"/>
            <a:ext cx="9144000" cy="6856413"/>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a:ln>
                <a:noFill/>
              </a:ln>
              <a:solidFill>
                <a:schemeClr val="tx1"/>
              </a:solidFill>
              <a:effectLst/>
              <a:latin typeface="Arial" charset="0"/>
            </a:endParaRP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29398" y="1688675"/>
            <a:ext cx="3725034" cy="2985349"/>
          </a:xfrm>
          <a:prstGeom prst="rect">
            <a:avLst/>
          </a:prstGeom>
        </p:spPr>
      </p:pic>
    </p:spTree>
    <p:extLst>
      <p:ext uri="{BB962C8B-B14F-4D97-AF65-F5344CB8AC3E}">
        <p14:creationId xmlns:p14="http://schemas.microsoft.com/office/powerpoint/2010/main" val="2182336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ld-Bildtext">
    <p:spTree>
      <p:nvGrpSpPr>
        <p:cNvPr id="1" name=""/>
        <p:cNvGrpSpPr/>
        <p:nvPr/>
      </p:nvGrpSpPr>
      <p:grpSpPr>
        <a:xfrm>
          <a:off x="0" y="0"/>
          <a:ext cx="0" cy="0"/>
          <a:chOff x="0" y="0"/>
          <a:chExt cx="0" cy="0"/>
        </a:xfrm>
      </p:grpSpPr>
      <p:sp>
        <p:nvSpPr>
          <p:cNvPr id="7" name="Platshållare för text 6"/>
          <p:cNvSpPr>
            <a:spLocks noGrp="1" noChangeAspect="1"/>
          </p:cNvSpPr>
          <p:nvPr>
            <p:ph type="body" sz="quarter" idx="14" hasCustomPrompt="1"/>
          </p:nvPr>
        </p:nvSpPr>
        <p:spPr>
          <a:xfrm>
            <a:off x="918642" y="4635500"/>
            <a:ext cx="7196658" cy="705222"/>
          </a:xfrm>
        </p:spPr>
        <p:txBody>
          <a:bodyPr lIns="0" rIns="0">
            <a:normAutofit/>
          </a:bodyPr>
          <a:lstStyle>
            <a:lvl1pPr marL="0" indent="0">
              <a:buNone/>
              <a:defRPr sz="1500" baseline="0">
                <a:solidFill>
                  <a:srgbClr val="000000"/>
                </a:solidFill>
              </a:defRPr>
            </a:lvl1pPr>
          </a:lstStyle>
          <a:p>
            <a:pPr lvl="0"/>
            <a:r>
              <a:rPr lang="sv-SE" dirty="0"/>
              <a:t>Skriv bildtext här (aldrig mer än två rader)</a:t>
            </a:r>
          </a:p>
        </p:txBody>
      </p:sp>
      <p:sp>
        <p:nvSpPr>
          <p:cNvPr id="9" name="Platshållare för innehåll 8"/>
          <p:cNvSpPr>
            <a:spLocks noGrp="1"/>
          </p:cNvSpPr>
          <p:nvPr>
            <p:ph sz="quarter" idx="15" hasCustomPrompt="1"/>
          </p:nvPr>
        </p:nvSpPr>
        <p:spPr>
          <a:xfrm>
            <a:off x="928166" y="836711"/>
            <a:ext cx="7187134" cy="3798789"/>
          </a:xfrm>
        </p:spPr>
        <p:txBody>
          <a:bodyPr anchor="t">
            <a:normAutofit/>
          </a:bodyPr>
          <a:lstStyle>
            <a:lvl1pPr marL="0" indent="0" algn="ctr">
              <a:buNone/>
              <a:defRPr sz="1500" baseline="0"/>
            </a:lvl1pPr>
          </a:lstStyle>
          <a:p>
            <a:pPr lvl="0"/>
            <a:r>
              <a:rPr lang="sv-SE" dirty="0"/>
              <a:t>Klicka för att infoga bild/tabell/diagram</a:t>
            </a:r>
          </a:p>
        </p:txBody>
      </p:sp>
    </p:spTree>
    <p:extLst>
      <p:ext uri="{BB962C8B-B14F-4D97-AF65-F5344CB8AC3E}">
        <p14:creationId xmlns:p14="http://schemas.microsoft.com/office/powerpoint/2010/main" val="3575189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ild-Helskärm">
    <p:spTree>
      <p:nvGrpSpPr>
        <p:cNvPr id="1" name=""/>
        <p:cNvGrpSpPr/>
        <p:nvPr/>
      </p:nvGrpSpPr>
      <p:grpSpPr>
        <a:xfrm>
          <a:off x="0" y="0"/>
          <a:ext cx="0" cy="0"/>
          <a:chOff x="0" y="0"/>
          <a:chExt cx="0" cy="0"/>
        </a:xfrm>
      </p:grpSpPr>
      <p:sp>
        <p:nvSpPr>
          <p:cNvPr id="5" name="Platshållare för innehåll 4"/>
          <p:cNvSpPr>
            <a:spLocks noGrp="1" noChangeAspect="1"/>
          </p:cNvSpPr>
          <p:nvPr>
            <p:ph sz="quarter" idx="11"/>
          </p:nvPr>
        </p:nvSpPr>
        <p:spPr>
          <a:xfrm>
            <a:off x="0" y="0"/>
            <a:ext cx="9144000" cy="6734844"/>
          </a:xfrm>
        </p:spPr>
        <p:txBody>
          <a:bodyPr anchor="t">
            <a:noAutofit/>
          </a:bodyPr>
          <a:lstStyle>
            <a:lvl1pPr marL="0" indent="0" algn="ctr">
              <a:buNone/>
              <a:defRPr sz="1500" baseline="0">
                <a:solidFill>
                  <a:srgbClr val="000000"/>
                </a:solidFill>
              </a:defRPr>
            </a:lvl1pPr>
            <a:lvl2pPr>
              <a:defRPr sz="1500">
                <a:solidFill>
                  <a:srgbClr val="000000"/>
                </a:solidFill>
              </a:defRPr>
            </a:lvl2pPr>
            <a:lvl3pPr>
              <a:defRPr sz="1500">
                <a:solidFill>
                  <a:srgbClr val="000000"/>
                </a:solidFill>
              </a:defRPr>
            </a:lvl3pPr>
            <a:lvl4pPr>
              <a:defRPr sz="1500">
                <a:solidFill>
                  <a:srgbClr val="000000"/>
                </a:solidFill>
              </a:defRPr>
            </a:lvl4pPr>
            <a:lvl5pPr>
              <a:defRPr sz="1500">
                <a:solidFill>
                  <a:srgbClr val="000000"/>
                </a:solidFill>
              </a:defRPr>
            </a:lvl5pPr>
          </a:lstStyle>
          <a:p>
            <a:pPr lvl="0"/>
            <a:r>
              <a:rPr lang="sv-SE"/>
              <a:t>Klicka här för att ändra format på bakgrundstexten</a:t>
            </a:r>
          </a:p>
          <a:p>
            <a:pPr lvl="1"/>
            <a:r>
              <a:rPr lang="sv-SE"/>
              <a:t>Nivå två</a:t>
            </a:r>
          </a:p>
        </p:txBody>
      </p:sp>
    </p:spTree>
    <p:extLst>
      <p:ext uri="{BB962C8B-B14F-4D97-AF65-F5344CB8AC3E}">
        <p14:creationId xmlns:p14="http://schemas.microsoft.com/office/powerpoint/2010/main" val="1590641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vdelare-Brun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827584" y="2708920"/>
            <a:ext cx="6408712" cy="1440160"/>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2" name="Bildobjekt 1" descr="Inera_ppt_bakgrund_earth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1695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Avdelare-Brun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earth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6552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vdelare-Grön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827584" y="2708920"/>
            <a:ext cx="6408712" cy="1440160"/>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3" name="Bildobjekt 2" descr="Inera_ppt_bakgrund_Ocean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780120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vdelare-Grön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Ocea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945512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Avdelare-Gul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971600" y="2132856"/>
            <a:ext cx="6264696" cy="1728192"/>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3" name="Bildobjekt 2" descr="Inera_ppt_bakgrund_Sun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117420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Avdelare-Gul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Su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693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sida">
    <p:spTree>
      <p:nvGrpSpPr>
        <p:cNvPr id="1" name=""/>
        <p:cNvGrpSpPr/>
        <p:nvPr/>
      </p:nvGrpSpPr>
      <p:grpSpPr>
        <a:xfrm>
          <a:off x="0" y="0"/>
          <a:ext cx="0" cy="0"/>
          <a:chOff x="0" y="0"/>
          <a:chExt cx="0" cy="0"/>
        </a:xfrm>
      </p:grpSpPr>
      <p:sp>
        <p:nvSpPr>
          <p:cNvPr id="2" name="Rubrik 1"/>
          <p:cNvSpPr>
            <a:spLocks noGrp="1" noChangeAspect="1"/>
          </p:cNvSpPr>
          <p:nvPr>
            <p:ph type="ctrTitle" hasCustomPrompt="1"/>
          </p:nvPr>
        </p:nvSpPr>
        <p:spPr>
          <a:xfrm>
            <a:off x="971600" y="2286397"/>
            <a:ext cx="7344816" cy="1470025"/>
          </a:xfrm>
        </p:spPr>
        <p:txBody>
          <a:bodyPr/>
          <a:lstStyle>
            <a:lvl1pPr algn="l">
              <a:defRPr/>
            </a:lvl1pPr>
          </a:lstStyle>
          <a:p>
            <a:r>
              <a:rPr lang="sv-SE" dirty="0"/>
              <a:t>Klicka här för att skriva rubrik</a:t>
            </a:r>
            <a:endParaRPr lang="en-US" dirty="0"/>
          </a:p>
        </p:txBody>
      </p:sp>
      <p:sp>
        <p:nvSpPr>
          <p:cNvPr id="3" name="Underrubrik 2"/>
          <p:cNvSpPr>
            <a:spLocks noGrp="1" noChangeAspect="1"/>
          </p:cNvSpPr>
          <p:nvPr>
            <p:ph type="subTitle" idx="1" hasCustomPrompt="1"/>
          </p:nvPr>
        </p:nvSpPr>
        <p:spPr>
          <a:xfrm>
            <a:off x="971600" y="3861048"/>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underrubrik</a:t>
            </a:r>
            <a:endParaRPr lang="en-US" dirty="0"/>
          </a:p>
        </p:txBody>
      </p:sp>
      <p:sp>
        <p:nvSpPr>
          <p:cNvPr id="12" name="Line 67"/>
          <p:cNvSpPr>
            <a:spLocks noChangeShapeType="1"/>
          </p:cNvSpPr>
          <p:nvPr/>
        </p:nvSpPr>
        <p:spPr bwMode="auto">
          <a:xfrm>
            <a:off x="1265238" y="6038850"/>
            <a:ext cx="0" cy="719138"/>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3" name="Line 68"/>
          <p:cNvSpPr>
            <a:spLocks noChangeShapeType="1"/>
          </p:cNvSpPr>
          <p:nvPr/>
        </p:nvSpPr>
        <p:spPr bwMode="auto">
          <a:xfrm>
            <a:off x="3779912" y="6043613"/>
            <a:ext cx="0" cy="717550"/>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22" name="Platshållare för text 21"/>
          <p:cNvSpPr>
            <a:spLocks noGrp="1" noChangeAspect="1"/>
          </p:cNvSpPr>
          <p:nvPr>
            <p:ph type="body" sz="quarter" idx="14" hasCustomPrompt="1"/>
          </p:nvPr>
        </p:nvSpPr>
        <p:spPr>
          <a:xfrm>
            <a:off x="3904878" y="6187381"/>
            <a:ext cx="3467522" cy="481979"/>
          </a:xfrm>
        </p:spPr>
        <p:txBody>
          <a:bodyPr lIns="0" tIns="0"/>
          <a:lstStyle>
            <a:lvl1pPr marL="0" indent="0">
              <a:buNone/>
              <a:defRPr sz="1500">
                <a:solidFill>
                  <a:srgbClr val="00A9A7"/>
                </a:solidFill>
              </a:defRPr>
            </a:lvl1pPr>
          </a:lstStyle>
          <a:p>
            <a:pPr lvl="0"/>
            <a:r>
              <a:rPr lang="sv-SE" dirty="0"/>
              <a:t>fornamn.efternamn@inera.se</a:t>
            </a:r>
          </a:p>
        </p:txBody>
      </p:sp>
      <p:sp>
        <p:nvSpPr>
          <p:cNvPr id="24" name="Platshållare för text 23"/>
          <p:cNvSpPr>
            <a:spLocks noGrp="1" noChangeAspect="1"/>
          </p:cNvSpPr>
          <p:nvPr>
            <p:ph type="body" sz="quarter" idx="15" hasCustomPrompt="1"/>
          </p:nvPr>
        </p:nvSpPr>
        <p:spPr>
          <a:xfrm>
            <a:off x="3906415" y="5959152"/>
            <a:ext cx="3475449" cy="287685"/>
          </a:xfrm>
        </p:spPr>
        <p:txBody>
          <a:bodyPr lIns="0" tIns="0"/>
          <a:lstStyle>
            <a:lvl1pPr marL="0" indent="0">
              <a:buNone/>
              <a:defRPr sz="1500">
                <a:solidFill>
                  <a:srgbClr val="00A9A7"/>
                </a:solidFill>
              </a:defRPr>
            </a:lvl1pPr>
          </a:lstStyle>
          <a:p>
            <a:pPr lvl="0"/>
            <a:r>
              <a:rPr lang="sv-SE" dirty="0"/>
              <a:t>Förnamn Efternamn</a:t>
            </a:r>
          </a:p>
        </p:txBody>
      </p:sp>
      <p:sp>
        <p:nvSpPr>
          <p:cNvPr id="26" name="Platshållare för text 25"/>
          <p:cNvSpPr>
            <a:spLocks noGrp="1" noChangeAspect="1"/>
          </p:cNvSpPr>
          <p:nvPr>
            <p:ph type="body" sz="quarter" idx="16" hasCustomPrompt="1"/>
          </p:nvPr>
        </p:nvSpPr>
        <p:spPr>
          <a:xfrm>
            <a:off x="1367557" y="5968330"/>
            <a:ext cx="2340347" cy="359941"/>
          </a:xfrm>
        </p:spPr>
        <p:txBody>
          <a:bodyPr lIns="0" tIns="0"/>
          <a:lstStyle>
            <a:lvl1pPr marL="0" indent="0">
              <a:buNone/>
              <a:defRPr sz="1500" baseline="0">
                <a:solidFill>
                  <a:srgbClr val="00A9A7"/>
                </a:solidFill>
              </a:defRPr>
            </a:lvl1pPr>
          </a:lstStyle>
          <a:p>
            <a:pPr lvl="0"/>
            <a:r>
              <a:rPr lang="sv-SE" dirty="0"/>
              <a:t>DD månad ÅÅÅÅ</a:t>
            </a:r>
          </a:p>
        </p:txBody>
      </p:sp>
      <p:sp>
        <p:nvSpPr>
          <p:cNvPr id="10" name="Line 67"/>
          <p:cNvSpPr>
            <a:spLocks noChangeShapeType="1"/>
          </p:cNvSpPr>
          <p:nvPr userDrawn="1"/>
        </p:nvSpPr>
        <p:spPr bwMode="auto">
          <a:xfrm>
            <a:off x="1265238" y="6038850"/>
            <a:ext cx="0" cy="719138"/>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1" name="Line 68"/>
          <p:cNvSpPr>
            <a:spLocks noChangeShapeType="1"/>
          </p:cNvSpPr>
          <p:nvPr userDrawn="1"/>
        </p:nvSpPr>
        <p:spPr bwMode="auto">
          <a:xfrm>
            <a:off x="3779912" y="6043613"/>
            <a:ext cx="0" cy="717550"/>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Tree>
    <p:extLst>
      <p:ext uri="{BB962C8B-B14F-4D97-AF65-F5344CB8AC3E}">
        <p14:creationId xmlns:p14="http://schemas.microsoft.com/office/powerpoint/2010/main" val="251707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904874" y="1410047"/>
            <a:ext cx="721995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16884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ort om Inera">
    <p:spTree>
      <p:nvGrpSpPr>
        <p:cNvPr id="1" name=""/>
        <p:cNvGrpSpPr/>
        <p:nvPr/>
      </p:nvGrpSpPr>
      <p:grpSpPr>
        <a:xfrm>
          <a:off x="0" y="0"/>
          <a:ext cx="0" cy="0"/>
          <a:chOff x="0" y="0"/>
          <a:chExt cx="0" cy="0"/>
        </a:xfrm>
      </p:grpSpPr>
      <p:sp>
        <p:nvSpPr>
          <p:cNvPr id="3" name="textruta 2"/>
          <p:cNvSpPr txBox="1"/>
          <p:nvPr userDrawn="1"/>
        </p:nvSpPr>
        <p:spPr>
          <a:xfrm>
            <a:off x="933449" y="1419226"/>
            <a:ext cx="7210426" cy="3952874"/>
          </a:xfrm>
          <a:prstGeom prst="rect">
            <a:avLst/>
          </a:prstGeom>
          <a:solidFill>
            <a:schemeClr val="bg1"/>
          </a:solidFill>
          <a:ln w="19050">
            <a:noFill/>
          </a:ln>
        </p:spPr>
        <p:txBody>
          <a:bodyPr wrap="square" rtlCol="0">
            <a:normAutofit fontScale="92500" lnSpcReduction="10000"/>
          </a:body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err="1">
                <a:ln>
                  <a:noFill/>
                </a:ln>
                <a:solidFill>
                  <a:srgbClr val="000000"/>
                </a:solidFill>
                <a:effectLst/>
                <a:uLnTx/>
                <a:uFillTx/>
                <a:latin typeface="Arial"/>
                <a:ea typeface="+mn-ea"/>
                <a:cs typeface="+mn-cs"/>
              </a:rPr>
              <a:t>Inera</a:t>
            </a:r>
            <a:r>
              <a:rPr kumimoji="0" lang="sv-SE" sz="2100" b="0" i="0" u="none" strike="noStrike" kern="0" cap="none" spc="0" normalizeH="0" baseline="0" noProof="0" dirty="0">
                <a:ln>
                  <a:noFill/>
                </a:ln>
                <a:solidFill>
                  <a:srgbClr val="000000"/>
                </a:solidFill>
                <a:effectLst/>
                <a:uLnTx/>
                <a:uFillTx/>
                <a:latin typeface="Arial"/>
                <a:ea typeface="+mn-ea"/>
                <a:cs typeface="+mn-cs"/>
              </a:rPr>
              <a:t> ägs av alla landsting och regioner.</a:t>
            </a:r>
          </a:p>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Arial"/>
                <a:ea typeface="+mn-ea"/>
                <a:cs typeface="+mn-cs"/>
              </a:rPr>
              <a:t>Vi koordinerar landstingens och regionernas gemensamma </a:t>
            </a:r>
            <a:br>
              <a:rPr kumimoji="0" lang="sv-SE" sz="2100" b="0" i="0" u="none" strike="noStrike" kern="0" cap="none" spc="0" normalizeH="0" baseline="0" noProof="0" dirty="0">
                <a:ln>
                  <a:noFill/>
                </a:ln>
                <a:solidFill>
                  <a:srgbClr val="000000"/>
                </a:solidFill>
                <a:effectLst/>
                <a:uLnTx/>
                <a:uFillTx/>
                <a:latin typeface="Arial"/>
                <a:ea typeface="+mn-ea"/>
                <a:cs typeface="+mn-cs"/>
              </a:rPr>
            </a:br>
            <a:r>
              <a:rPr kumimoji="0" lang="sv-SE" sz="2100" b="0" i="0" u="none" strike="noStrike" kern="0" cap="none" spc="0" normalizeH="0" baseline="0" noProof="0" dirty="0">
                <a:ln>
                  <a:noFill/>
                </a:ln>
                <a:solidFill>
                  <a:srgbClr val="000000"/>
                </a:solidFill>
                <a:effectLst/>
                <a:uLnTx/>
                <a:uFillTx/>
                <a:latin typeface="Arial"/>
                <a:ea typeface="+mn-ea"/>
                <a:cs typeface="+mn-cs"/>
              </a:rPr>
              <a:t>e-hälsoarbete.</a:t>
            </a:r>
          </a:p>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Arial"/>
                <a:ea typeface="+mn-ea"/>
                <a:cs typeface="+mn-cs"/>
              </a:rPr>
              <a:t>Våra tjänster används av vård- och omsorgspersonal, invånare och beslutsfattare. Exempel på tjänster är:</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Arial"/>
              </a:rPr>
              <a:t>1177 Vårdguiden</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Arial"/>
              </a:rPr>
              <a:t>Vårdhandboken</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Arial"/>
              </a:rPr>
              <a:t>Nationell patientöversikt</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Arial"/>
              </a:rPr>
              <a:t>Läkemedelstjänster</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Arial"/>
              </a:rPr>
              <a:t>Säkerhetslösningar och teknisk infrastruktur</a:t>
            </a:r>
          </a:p>
        </p:txBody>
      </p:sp>
      <p:sp>
        <p:nvSpPr>
          <p:cNvPr id="4" name="textruta 3"/>
          <p:cNvSpPr txBox="1"/>
          <p:nvPr userDrawn="1"/>
        </p:nvSpPr>
        <p:spPr>
          <a:xfrm>
            <a:off x="933449" y="700740"/>
            <a:ext cx="7181851" cy="553998"/>
          </a:xfrm>
          <a:prstGeom prst="rect">
            <a:avLst/>
          </a:prstGeom>
          <a:solidFill>
            <a:schemeClr val="bg1"/>
          </a:solidFill>
          <a:ln w="19050">
            <a:noFill/>
          </a:ln>
        </p:spPr>
        <p:txBody>
          <a:bodyPr wrap="square" lIns="97200" rIns="97200" rtlCol="0" anchor="b" anchorCtr="0">
            <a:spAutoFit/>
          </a:bodyPr>
          <a:lstStyle/>
          <a:p>
            <a:r>
              <a:rPr kumimoji="0" lang="sv-SE" sz="3000" b="1" i="0" u="none" strike="noStrike" kern="0" cap="none" spc="0" normalizeH="0" baseline="0" noProof="0" dirty="0">
                <a:ln>
                  <a:noFill/>
                </a:ln>
                <a:solidFill>
                  <a:srgbClr val="00A9A7"/>
                </a:solidFill>
                <a:effectLst/>
                <a:uLnTx/>
                <a:uFillTx/>
                <a:latin typeface="Arial"/>
                <a:ea typeface="+mj-ea"/>
                <a:cs typeface="+mj-cs"/>
              </a:rPr>
              <a:t>Kort om </a:t>
            </a:r>
            <a:r>
              <a:rPr kumimoji="0" lang="sv-SE" sz="3000" b="1" i="0" u="none" strike="noStrike" kern="0" cap="none" spc="0" normalizeH="0" baseline="0" noProof="0" dirty="0" err="1">
                <a:ln>
                  <a:noFill/>
                </a:ln>
                <a:solidFill>
                  <a:srgbClr val="00A9A7"/>
                </a:solidFill>
                <a:effectLst/>
                <a:uLnTx/>
                <a:uFillTx/>
                <a:latin typeface="Arial"/>
                <a:ea typeface="+mj-ea"/>
                <a:cs typeface="+mj-cs"/>
              </a:rPr>
              <a:t>Inera</a:t>
            </a:r>
            <a:endParaRPr lang="sv-SE" sz="1500" dirty="0">
              <a:solidFill>
                <a:srgbClr val="000000"/>
              </a:solidFill>
            </a:endParaRPr>
          </a:p>
        </p:txBody>
      </p:sp>
    </p:spTree>
    <p:extLst>
      <p:ext uri="{BB962C8B-B14F-4D97-AF65-F5344CB8AC3E}">
        <p14:creationId xmlns:p14="http://schemas.microsoft.com/office/powerpoint/2010/main" val="992815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2 kolumn">
    <p:spTree>
      <p:nvGrpSpPr>
        <p:cNvPr id="1" name=""/>
        <p:cNvGrpSpPr/>
        <p:nvPr/>
      </p:nvGrpSpPr>
      <p:grpSpPr>
        <a:xfrm>
          <a:off x="0" y="0"/>
          <a:ext cx="0" cy="0"/>
          <a:chOff x="0" y="0"/>
          <a:chExt cx="0" cy="0"/>
        </a:xfrm>
      </p:grpSpPr>
      <p:sp>
        <p:nvSpPr>
          <p:cNvPr id="2" name="Rubrik 1"/>
          <p:cNvSpPr>
            <a:spLocks noGrp="1" noChangeAspect="1"/>
          </p:cNvSpPr>
          <p:nvPr>
            <p:ph type="title" hasCustomPrompt="1"/>
          </p:nvPr>
        </p:nvSpPr>
        <p:spPr/>
        <p:txBody>
          <a:bodyPr/>
          <a:lstStyle>
            <a:lvl1pPr>
              <a:defRPr/>
            </a:lvl1pPr>
          </a:lstStyle>
          <a:p>
            <a:r>
              <a:rPr lang="sv-SE" dirty="0"/>
              <a:t>Klicka här för att skriva rubrik</a:t>
            </a:r>
            <a:endParaRPr lang="en-US" dirty="0"/>
          </a:p>
        </p:txBody>
      </p:sp>
      <p:sp>
        <p:nvSpPr>
          <p:cNvPr id="6" name="Platshållare för innehåll 2"/>
          <p:cNvSpPr>
            <a:spLocks noGrp="1"/>
          </p:cNvSpPr>
          <p:nvPr>
            <p:ph sz="half" idx="11" hasCustomPrompt="1"/>
          </p:nvPr>
        </p:nvSpPr>
        <p:spPr>
          <a:xfrm>
            <a:off x="4581525" y="1412776"/>
            <a:ext cx="3543301" cy="3857724"/>
          </a:xfrm>
        </p:spPr>
        <p:txBody>
          <a:bodyPr/>
          <a:lstStyle>
            <a:lvl1pPr>
              <a:buFont typeface="Symbol" pitchFamily="18" charset="2"/>
              <a:buChar char=""/>
              <a:defRPr sz="2100"/>
            </a:lvl1pPr>
            <a:lvl2pPr>
              <a:defRPr sz="1800"/>
            </a:lvl2pPr>
            <a:lvl3pPr>
              <a:defRPr sz="1800"/>
            </a:lvl3pPr>
            <a:lvl4pPr marL="1119188" indent="0">
              <a:buNone/>
              <a:defRPr sz="1800"/>
            </a:lvl4pPr>
            <a:lvl5pPr marL="1506537" indent="0">
              <a:buNone/>
              <a:defRPr sz="1800"/>
            </a:lvl5pPr>
            <a:lvl6pPr>
              <a:defRPr sz="1800"/>
            </a:lvl6pPr>
            <a:lvl7pPr>
              <a:defRPr sz="1800"/>
            </a:lvl7pPr>
            <a:lvl8pPr>
              <a:defRPr sz="1800"/>
            </a:lvl8pPr>
            <a:lvl9pPr>
              <a:defRPr sz="1800"/>
            </a:lvl9pPr>
          </a:lstStyle>
          <a:p>
            <a:pPr lvl="0"/>
            <a:r>
              <a:rPr lang="sv-SE" dirty="0"/>
              <a:t>Text/bild/tabell/diagram</a:t>
            </a:r>
          </a:p>
          <a:p>
            <a:pPr lvl="1"/>
            <a:r>
              <a:rPr lang="sv-SE" dirty="0"/>
              <a:t>Nivå två</a:t>
            </a:r>
          </a:p>
          <a:p>
            <a:pPr lvl="2"/>
            <a:r>
              <a:rPr lang="sv-SE" dirty="0"/>
              <a:t>Nivå tre</a:t>
            </a:r>
          </a:p>
        </p:txBody>
      </p:sp>
      <p:sp>
        <p:nvSpPr>
          <p:cNvPr id="5" name="Platshållare för innehåll 2"/>
          <p:cNvSpPr>
            <a:spLocks noGrp="1"/>
          </p:cNvSpPr>
          <p:nvPr>
            <p:ph sz="half" idx="12" hasCustomPrompt="1"/>
          </p:nvPr>
        </p:nvSpPr>
        <p:spPr>
          <a:xfrm>
            <a:off x="899592" y="1412776"/>
            <a:ext cx="3543301" cy="3857724"/>
          </a:xfrm>
        </p:spPr>
        <p:txBody>
          <a:bodyPr/>
          <a:lstStyle>
            <a:lvl1pPr>
              <a:buFont typeface="Symbol" pitchFamily="18" charset="2"/>
              <a:buChar char=""/>
              <a:defRPr sz="2100"/>
            </a:lvl1pPr>
            <a:lvl2pPr>
              <a:defRPr sz="1800"/>
            </a:lvl2pPr>
            <a:lvl3pPr>
              <a:defRPr sz="1800"/>
            </a:lvl3pPr>
            <a:lvl4pPr marL="1119188" indent="0">
              <a:buNone/>
              <a:defRPr sz="1800"/>
            </a:lvl4pPr>
            <a:lvl5pPr marL="1506537" indent="0">
              <a:buNone/>
              <a:defRPr sz="1800"/>
            </a:lvl5pPr>
            <a:lvl6pPr>
              <a:defRPr sz="1800"/>
            </a:lvl6pPr>
            <a:lvl7pPr>
              <a:defRPr sz="1800"/>
            </a:lvl7pPr>
            <a:lvl8pPr>
              <a:defRPr sz="1800"/>
            </a:lvl8pPr>
            <a:lvl9pPr>
              <a:defRPr sz="1800"/>
            </a:lvl9pPr>
          </a:lstStyle>
          <a:p>
            <a:pPr lvl="0"/>
            <a:r>
              <a:rPr lang="sv-SE" dirty="0"/>
              <a:t>Text/bild/tabell/diagram. Beskär </a:t>
            </a:r>
            <a:r>
              <a:rPr lang="sv-SE"/>
              <a:t>bild till 11,6 </a:t>
            </a:r>
            <a:r>
              <a:rPr lang="sv-SE" dirty="0"/>
              <a:t>x </a:t>
            </a:r>
            <a:r>
              <a:rPr lang="sv-SE"/>
              <a:t>9,84 cm för </a:t>
            </a:r>
            <a:r>
              <a:rPr lang="sv-SE" dirty="0"/>
              <a:t>att passa</a:t>
            </a:r>
          </a:p>
          <a:p>
            <a:pPr lvl="0"/>
            <a:endParaRPr lang="sv-SE" dirty="0"/>
          </a:p>
          <a:p>
            <a:pPr lvl="1"/>
            <a:r>
              <a:rPr lang="sv-SE" dirty="0"/>
              <a:t>Nivå två</a:t>
            </a:r>
          </a:p>
          <a:p>
            <a:pPr lvl="2"/>
            <a:r>
              <a:rPr lang="sv-SE" dirty="0"/>
              <a:t>Nivå tre</a:t>
            </a:r>
          </a:p>
        </p:txBody>
      </p:sp>
    </p:spTree>
    <p:extLst>
      <p:ext uri="{BB962C8B-B14F-4D97-AF65-F5344CB8AC3E}">
        <p14:creationId xmlns:p14="http://schemas.microsoft.com/office/powerpoint/2010/main" val="371161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ld-Bildtext">
    <p:spTree>
      <p:nvGrpSpPr>
        <p:cNvPr id="1" name=""/>
        <p:cNvGrpSpPr/>
        <p:nvPr/>
      </p:nvGrpSpPr>
      <p:grpSpPr>
        <a:xfrm>
          <a:off x="0" y="0"/>
          <a:ext cx="0" cy="0"/>
          <a:chOff x="0" y="0"/>
          <a:chExt cx="0" cy="0"/>
        </a:xfrm>
      </p:grpSpPr>
      <p:sp>
        <p:nvSpPr>
          <p:cNvPr id="7" name="Platshållare för text 6"/>
          <p:cNvSpPr>
            <a:spLocks noGrp="1" noChangeAspect="1"/>
          </p:cNvSpPr>
          <p:nvPr>
            <p:ph type="body" sz="quarter" idx="14" hasCustomPrompt="1"/>
          </p:nvPr>
        </p:nvSpPr>
        <p:spPr>
          <a:xfrm>
            <a:off x="918642" y="4635500"/>
            <a:ext cx="7196658" cy="705222"/>
          </a:xfrm>
        </p:spPr>
        <p:txBody>
          <a:bodyPr lIns="0" rIns="0">
            <a:normAutofit/>
          </a:bodyPr>
          <a:lstStyle>
            <a:lvl1pPr marL="0" indent="0">
              <a:buNone/>
              <a:defRPr sz="1500" baseline="0">
                <a:solidFill>
                  <a:srgbClr val="000000"/>
                </a:solidFill>
              </a:defRPr>
            </a:lvl1pPr>
          </a:lstStyle>
          <a:p>
            <a:pPr lvl="0"/>
            <a:r>
              <a:rPr lang="sv-SE" dirty="0"/>
              <a:t>Skriv bildtext här (aldrig mer än två rader)</a:t>
            </a:r>
          </a:p>
        </p:txBody>
      </p:sp>
      <p:sp>
        <p:nvSpPr>
          <p:cNvPr id="9" name="Platshållare för innehåll 8"/>
          <p:cNvSpPr>
            <a:spLocks noGrp="1"/>
          </p:cNvSpPr>
          <p:nvPr>
            <p:ph sz="quarter" idx="15" hasCustomPrompt="1"/>
          </p:nvPr>
        </p:nvSpPr>
        <p:spPr>
          <a:xfrm>
            <a:off x="928166" y="836711"/>
            <a:ext cx="7187134" cy="3798789"/>
          </a:xfrm>
        </p:spPr>
        <p:txBody>
          <a:bodyPr anchor="t">
            <a:normAutofit/>
          </a:bodyPr>
          <a:lstStyle>
            <a:lvl1pPr marL="0" indent="0" algn="ctr">
              <a:buNone/>
              <a:defRPr sz="1500" baseline="0"/>
            </a:lvl1pPr>
          </a:lstStyle>
          <a:p>
            <a:pPr lvl="0"/>
            <a:r>
              <a:rPr lang="sv-SE" dirty="0"/>
              <a:t>Klicka för att infoga bild/tabell/diagram</a:t>
            </a:r>
          </a:p>
        </p:txBody>
      </p:sp>
    </p:spTree>
    <p:extLst>
      <p:ext uri="{BB962C8B-B14F-4D97-AF65-F5344CB8AC3E}">
        <p14:creationId xmlns:p14="http://schemas.microsoft.com/office/powerpoint/2010/main" val="286196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Helskärm">
    <p:spTree>
      <p:nvGrpSpPr>
        <p:cNvPr id="1" name=""/>
        <p:cNvGrpSpPr/>
        <p:nvPr/>
      </p:nvGrpSpPr>
      <p:grpSpPr>
        <a:xfrm>
          <a:off x="0" y="0"/>
          <a:ext cx="0" cy="0"/>
          <a:chOff x="0" y="0"/>
          <a:chExt cx="0" cy="0"/>
        </a:xfrm>
      </p:grpSpPr>
      <p:sp>
        <p:nvSpPr>
          <p:cNvPr id="5" name="Platshållare för innehåll 4"/>
          <p:cNvSpPr>
            <a:spLocks noGrp="1" noChangeAspect="1"/>
          </p:cNvSpPr>
          <p:nvPr>
            <p:ph sz="quarter" idx="11"/>
          </p:nvPr>
        </p:nvSpPr>
        <p:spPr>
          <a:xfrm>
            <a:off x="0" y="0"/>
            <a:ext cx="9144000" cy="6734844"/>
          </a:xfrm>
        </p:spPr>
        <p:txBody>
          <a:bodyPr anchor="t">
            <a:noAutofit/>
          </a:bodyPr>
          <a:lstStyle>
            <a:lvl1pPr marL="0" indent="0" algn="ctr">
              <a:buNone/>
              <a:defRPr sz="1500" baseline="0">
                <a:solidFill>
                  <a:srgbClr val="000000"/>
                </a:solidFill>
              </a:defRPr>
            </a:lvl1pPr>
            <a:lvl2pPr>
              <a:defRPr sz="1500">
                <a:solidFill>
                  <a:srgbClr val="000000"/>
                </a:solidFill>
              </a:defRPr>
            </a:lvl2pPr>
            <a:lvl3pPr>
              <a:defRPr sz="1500">
                <a:solidFill>
                  <a:srgbClr val="000000"/>
                </a:solidFill>
              </a:defRPr>
            </a:lvl3pPr>
            <a:lvl4pPr>
              <a:defRPr sz="1500">
                <a:solidFill>
                  <a:srgbClr val="000000"/>
                </a:solidFill>
              </a:defRPr>
            </a:lvl4pPr>
            <a:lvl5pPr>
              <a:defRPr sz="1500">
                <a:solidFill>
                  <a:srgbClr val="000000"/>
                </a:solidFill>
              </a:defRPr>
            </a:lvl5pPr>
          </a:lstStyle>
          <a:p>
            <a:pPr lvl="0"/>
            <a:r>
              <a:rPr lang="sv-SE"/>
              <a:t>Klicka här för att ändra format på bakgrundstexten</a:t>
            </a:r>
          </a:p>
          <a:p>
            <a:pPr lvl="1"/>
            <a:r>
              <a:rPr lang="sv-SE"/>
              <a:t>Nivå två</a:t>
            </a:r>
          </a:p>
        </p:txBody>
      </p:sp>
    </p:spTree>
    <p:extLst>
      <p:ext uri="{BB962C8B-B14F-4D97-AF65-F5344CB8AC3E}">
        <p14:creationId xmlns:p14="http://schemas.microsoft.com/office/powerpoint/2010/main" val="156050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vdelare-Brun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827584" y="2708920"/>
            <a:ext cx="6408712" cy="1440160"/>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2" name="Bildobjekt 1" descr="Inera_ppt_bakgrund_earth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9977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1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cs typeface="+mn-cs"/>
              </a:rPr>
              <a:t> </a:t>
            </a:r>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 id="2147483687" r:id="rId4"/>
    <p:sldLayoutId id="2147483676" r:id="rId5"/>
    <p:sldLayoutId id="2147483677"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17"/>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17"/>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1008257234"/>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62937252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16"/>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16"/>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637477803"/>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2399989653"/>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3134450744"/>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811102016"/>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3743580138"/>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1089253568"/>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1409891383"/>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inera.se/kundservice/kontakta-os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252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Testning i SIT</a:t>
            </a:r>
            <a:endParaRPr lang="sv-SE" dirty="0"/>
          </a:p>
        </p:txBody>
      </p:sp>
      <p:sp>
        <p:nvSpPr>
          <p:cNvPr id="3" name="Platshållare för innehåll 2"/>
          <p:cNvSpPr>
            <a:spLocks noGrp="1"/>
          </p:cNvSpPr>
          <p:nvPr>
            <p:ph idx="13"/>
          </p:nvPr>
        </p:nvSpPr>
        <p:spPr/>
        <p:txBody>
          <a:bodyPr/>
          <a:lstStyle/>
          <a:p>
            <a:r>
              <a:rPr lang="sv-SE" dirty="0"/>
              <a:t>Utför Validering av informationsmappning i SIT-miljön och använd referensapplikationerna NPÖ och Journalen så att verksamhetskunnig personal kan validera informationsmappning ur ett </a:t>
            </a:r>
            <a:r>
              <a:rPr lang="sv-SE" dirty="0" smtClean="0"/>
              <a:t>verksamhetsperspektiv.</a:t>
            </a:r>
            <a:endParaRPr lang="sv-SE" dirty="0"/>
          </a:p>
        </p:txBody>
      </p:sp>
    </p:spTree>
    <p:extLst>
      <p:ext uri="{BB962C8B-B14F-4D97-AF65-F5344CB8AC3E}">
        <p14:creationId xmlns:p14="http://schemas.microsoft.com/office/powerpoint/2010/main" val="1158138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Dokumentera i Självdeklaration</a:t>
            </a:r>
            <a:endParaRPr lang="sv-SE" dirty="0"/>
          </a:p>
        </p:txBody>
      </p:sp>
      <p:sp>
        <p:nvSpPr>
          <p:cNvPr id="3" name="Platshållare för innehåll 2"/>
          <p:cNvSpPr>
            <a:spLocks noGrp="1"/>
          </p:cNvSpPr>
          <p:nvPr>
            <p:ph idx="13"/>
          </p:nvPr>
        </p:nvSpPr>
        <p:spPr/>
        <p:txBody>
          <a:bodyPr/>
          <a:lstStyle/>
          <a:p>
            <a:r>
              <a:rPr lang="sv-SE" dirty="0" smtClean="0"/>
              <a:t>Redovisa resultaten i Självdeklarationen samt dokumentera eventuella avvikelser i avsedda avsnitt.</a:t>
            </a:r>
          </a:p>
          <a:p>
            <a:r>
              <a:rPr lang="sv-SE" dirty="0" smtClean="0"/>
              <a:t>Det är en Självdeklaration per tjänstekontrakt.</a:t>
            </a:r>
            <a:endParaRPr lang="sv-SE" dirty="0"/>
          </a:p>
        </p:txBody>
      </p:sp>
    </p:spTree>
    <p:extLst>
      <p:ext uri="{BB962C8B-B14F-4D97-AF65-F5344CB8AC3E}">
        <p14:creationId xmlns:p14="http://schemas.microsoft.com/office/powerpoint/2010/main" val="473610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Granskning</a:t>
            </a:r>
            <a:endParaRPr lang="sv-SE" dirty="0"/>
          </a:p>
        </p:txBody>
      </p:sp>
      <p:sp>
        <p:nvSpPr>
          <p:cNvPr id="3" name="Platshållare för innehåll 2"/>
          <p:cNvSpPr>
            <a:spLocks noGrp="1"/>
          </p:cNvSpPr>
          <p:nvPr>
            <p:ph idx="13"/>
          </p:nvPr>
        </p:nvSpPr>
        <p:spPr/>
        <p:txBody>
          <a:bodyPr/>
          <a:lstStyle/>
          <a:p>
            <a:r>
              <a:rPr lang="sv-SE" dirty="0" smtClean="0"/>
              <a:t>Skicka in Självdeklaration och eventuella bifogade testrapporter och loggar till </a:t>
            </a:r>
            <a:r>
              <a:rPr lang="sv-SE" dirty="0" err="1"/>
              <a:t>I</a:t>
            </a:r>
            <a:r>
              <a:rPr lang="sv-SE" dirty="0" err="1" smtClean="0"/>
              <a:t>nera</a:t>
            </a:r>
            <a:r>
              <a:rPr lang="sv-SE" dirty="0" smtClean="0"/>
              <a:t> för granskning.</a:t>
            </a:r>
            <a:endParaRPr lang="sv-SE" dirty="0"/>
          </a:p>
        </p:txBody>
      </p:sp>
    </p:spTree>
    <p:extLst>
      <p:ext uri="{BB962C8B-B14F-4D97-AF65-F5344CB8AC3E}">
        <p14:creationId xmlns:p14="http://schemas.microsoft.com/office/powerpoint/2010/main" val="225087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4"/>
          </p:nvPr>
        </p:nvSpPr>
        <p:spPr>
          <a:xfrm>
            <a:off x="1763687" y="2420888"/>
            <a:ext cx="6078637" cy="1872208"/>
          </a:xfrm>
        </p:spPr>
        <p:txBody>
          <a:bodyPr>
            <a:normAutofit/>
          </a:bodyPr>
          <a:lstStyle/>
          <a:p>
            <a:endParaRPr lang="sv-SE" dirty="0"/>
          </a:p>
        </p:txBody>
      </p:sp>
    </p:spTree>
    <p:extLst>
      <p:ext uri="{BB962C8B-B14F-4D97-AF65-F5344CB8AC3E}">
        <p14:creationId xmlns:p14="http://schemas.microsoft.com/office/powerpoint/2010/main" val="592680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Genomgång av Verifiering av tjänsteproducent</a:t>
            </a:r>
            <a:endParaRPr lang="sv-SE" dirty="0"/>
          </a:p>
        </p:txBody>
      </p:sp>
      <p:sp>
        <p:nvSpPr>
          <p:cNvPr id="3" name="Underrubrik 2"/>
          <p:cNvSpPr>
            <a:spLocks noGrp="1"/>
          </p:cNvSpPr>
          <p:nvPr>
            <p:ph type="subTitle" idx="1"/>
          </p:nvPr>
        </p:nvSpPr>
        <p:spPr/>
        <p:txBody>
          <a:bodyPr/>
          <a:lstStyle/>
          <a:p>
            <a:endParaRPr lang="sv-SE" dirty="0"/>
          </a:p>
        </p:txBody>
      </p:sp>
      <p:sp>
        <p:nvSpPr>
          <p:cNvPr id="5" name="Platshållare för text 4"/>
          <p:cNvSpPr>
            <a:spLocks noGrp="1"/>
          </p:cNvSpPr>
          <p:nvPr>
            <p:ph type="body" sz="quarter" idx="15"/>
          </p:nvPr>
        </p:nvSpPr>
        <p:spPr/>
        <p:txBody>
          <a:bodyPr>
            <a:normAutofit fontScale="92500" lnSpcReduction="10000"/>
          </a:bodyPr>
          <a:lstStyle/>
          <a:p>
            <a:endParaRPr lang="sv-SE" dirty="0"/>
          </a:p>
        </p:txBody>
      </p:sp>
      <p:sp>
        <p:nvSpPr>
          <p:cNvPr id="6" name="Platshållare för text 5"/>
          <p:cNvSpPr>
            <a:spLocks noGrp="1"/>
          </p:cNvSpPr>
          <p:nvPr>
            <p:ph type="body" sz="quarter" idx="16"/>
          </p:nvPr>
        </p:nvSpPr>
        <p:spPr/>
        <p:txBody>
          <a:bodyPr/>
          <a:lstStyle/>
          <a:p>
            <a:endParaRPr lang="sv-SE" dirty="0"/>
          </a:p>
        </p:txBody>
      </p:sp>
      <p:sp>
        <p:nvSpPr>
          <p:cNvPr id="7" name="Platshållare för text 6"/>
          <p:cNvSpPr>
            <a:spLocks noGrp="1"/>
          </p:cNvSpPr>
          <p:nvPr>
            <p:ph type="body" sz="quarter" idx="14"/>
          </p:nvPr>
        </p:nvSpPr>
        <p:spPr/>
        <p:txBody>
          <a:bodyPr/>
          <a:lstStyle/>
          <a:p>
            <a:endParaRPr lang="sv-SE" dirty="0"/>
          </a:p>
        </p:txBody>
      </p:sp>
    </p:spTree>
    <p:extLst>
      <p:ext uri="{BB962C8B-B14F-4D97-AF65-F5344CB8AC3E}">
        <p14:creationId xmlns:p14="http://schemas.microsoft.com/office/powerpoint/2010/main" val="1519274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836" y="268014"/>
            <a:ext cx="7214990" cy="583324"/>
          </a:xfrm>
        </p:spPr>
        <p:txBody>
          <a:bodyPr/>
          <a:lstStyle/>
          <a:p>
            <a:r>
              <a:rPr lang="sv-SE" dirty="0" smtClean="0"/>
              <a:t>Ansvarsfördelning</a:t>
            </a:r>
            <a:endParaRPr lang="sv-SE" dirty="0"/>
          </a:p>
        </p:txBody>
      </p:sp>
      <p:graphicFrame>
        <p:nvGraphicFramePr>
          <p:cNvPr id="4" name="Content Placeholder 3"/>
          <p:cNvGraphicFramePr>
            <a:graphicFrameLocks noGrp="1"/>
          </p:cNvGraphicFramePr>
          <p:nvPr>
            <p:ph idx="13"/>
            <p:extLst>
              <p:ext uri="{D42A27DB-BD31-4B8C-83A1-F6EECF244321}">
                <p14:modId xmlns:p14="http://schemas.microsoft.com/office/powerpoint/2010/main" val="1834245018"/>
              </p:ext>
            </p:extLst>
          </p:nvPr>
        </p:nvGraphicFramePr>
        <p:xfrm>
          <a:off x="909836" y="851338"/>
          <a:ext cx="7219950" cy="2560320"/>
        </p:xfrm>
        <a:graphic>
          <a:graphicData uri="http://schemas.openxmlformats.org/drawingml/2006/table">
            <a:tbl>
              <a:tblPr/>
              <a:tblGrid>
                <a:gridCol w="7219950"/>
              </a:tblGrid>
              <a:tr h="0">
                <a:tc>
                  <a:txBody>
                    <a:bodyPr/>
                    <a:lstStyle/>
                    <a:p>
                      <a:r>
                        <a:rPr lang="sv-SE" b="1" dirty="0" err="1"/>
                        <a:t>Ineras</a:t>
                      </a:r>
                      <a:r>
                        <a:rPr lang="sv-SE" b="1" dirty="0"/>
                        <a:t> ansvarsområden</a:t>
                      </a:r>
                      <a:endParaRPr lang="sv-SE" dirty="0"/>
                    </a:p>
                  </a:txBody>
                  <a:tcPr anchor="ctr">
                    <a:lnL>
                      <a:noFill/>
                    </a:lnL>
                    <a:lnR>
                      <a:noFill/>
                    </a:lnR>
                    <a:lnT>
                      <a:noFill/>
                    </a:lnT>
                    <a:lnB>
                      <a:noFill/>
                    </a:lnB>
                  </a:tcPr>
                </a:tc>
              </a:tr>
              <a:tr h="0">
                <a:tc>
                  <a:txBody>
                    <a:bodyPr/>
                    <a:lstStyle/>
                    <a:p>
                      <a:r>
                        <a:rPr lang="sv-SE" dirty="0"/>
                        <a:t>Tillhandahålla testsviter och underlag</a:t>
                      </a:r>
                    </a:p>
                  </a:txBody>
                  <a:tcPr anchor="ctr">
                    <a:lnL>
                      <a:noFill/>
                    </a:lnL>
                    <a:lnR>
                      <a:noFill/>
                    </a:lnR>
                    <a:lnT>
                      <a:noFill/>
                    </a:lnT>
                    <a:lnB>
                      <a:noFill/>
                    </a:lnB>
                  </a:tcPr>
                </a:tc>
              </a:tr>
              <a:tr h="0">
                <a:tc>
                  <a:txBody>
                    <a:bodyPr/>
                    <a:lstStyle/>
                    <a:p>
                      <a:r>
                        <a:rPr lang="sv-SE" dirty="0"/>
                        <a:t>Tillhandahålla anslutningsunderlag och självdeklaration</a:t>
                      </a:r>
                    </a:p>
                  </a:txBody>
                  <a:tcPr anchor="ctr">
                    <a:lnL>
                      <a:noFill/>
                    </a:lnL>
                    <a:lnR>
                      <a:noFill/>
                    </a:lnR>
                    <a:lnT>
                      <a:noFill/>
                    </a:lnT>
                    <a:lnB>
                      <a:noFill/>
                    </a:lnB>
                  </a:tcPr>
                </a:tc>
              </a:tr>
              <a:tr h="0">
                <a:tc>
                  <a:txBody>
                    <a:bodyPr/>
                    <a:lstStyle/>
                    <a:p>
                      <a:r>
                        <a:rPr lang="sv-SE" dirty="0"/>
                        <a:t>Tillhandahålla nationella testmiljöer</a:t>
                      </a:r>
                    </a:p>
                  </a:txBody>
                  <a:tcPr anchor="ctr">
                    <a:lnL>
                      <a:noFill/>
                    </a:lnL>
                    <a:lnR>
                      <a:noFill/>
                    </a:lnR>
                    <a:lnT>
                      <a:noFill/>
                    </a:lnT>
                    <a:lnB>
                      <a:noFill/>
                    </a:lnB>
                  </a:tcPr>
                </a:tc>
              </a:tr>
              <a:tr h="0">
                <a:tc>
                  <a:txBody>
                    <a:bodyPr/>
                    <a:lstStyle/>
                    <a:p>
                      <a:r>
                        <a:rPr lang="sv-SE"/>
                        <a:t>Granska och bedöma anslutningsunderlag</a:t>
                      </a:r>
                    </a:p>
                  </a:txBody>
                  <a:tcPr anchor="ctr">
                    <a:lnL>
                      <a:noFill/>
                    </a:lnL>
                    <a:lnR>
                      <a:noFill/>
                    </a:lnR>
                    <a:lnT>
                      <a:noFill/>
                    </a:lnT>
                    <a:lnB>
                      <a:noFill/>
                    </a:lnB>
                  </a:tcPr>
                </a:tc>
              </a:tr>
              <a:tr h="0">
                <a:tc>
                  <a:txBody>
                    <a:bodyPr/>
                    <a:lstStyle/>
                    <a:p>
                      <a:r>
                        <a:rPr lang="sv-SE"/>
                        <a:t>Support och felsökning enligt gällande avtal</a:t>
                      </a:r>
                    </a:p>
                  </a:txBody>
                  <a:tcPr anchor="ctr">
                    <a:lnL>
                      <a:noFill/>
                    </a:lnL>
                    <a:lnR>
                      <a:noFill/>
                    </a:lnR>
                    <a:lnT>
                      <a:noFill/>
                    </a:lnT>
                    <a:lnB>
                      <a:noFill/>
                    </a:lnB>
                  </a:tcPr>
                </a:tc>
              </a:tr>
              <a:tr h="0">
                <a:tc>
                  <a:txBody>
                    <a:bodyPr/>
                    <a:lstStyle/>
                    <a:p>
                      <a:r>
                        <a:rPr lang="sv-SE" dirty="0"/>
                        <a:t>Granska och bedöma självdeklaration</a:t>
                      </a:r>
                    </a:p>
                  </a:txBody>
                  <a:tcPr anchor="ctr">
                    <a:lnL>
                      <a:noFill/>
                    </a:lnL>
                    <a:lnR>
                      <a:noFill/>
                    </a:lnR>
                    <a:lnT>
                      <a:noFill/>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96481817"/>
              </p:ext>
            </p:extLst>
          </p:nvPr>
        </p:nvGraphicFramePr>
        <p:xfrm>
          <a:off x="909836" y="3509607"/>
          <a:ext cx="7587778" cy="3200400"/>
        </p:xfrm>
        <a:graphic>
          <a:graphicData uri="http://schemas.openxmlformats.org/drawingml/2006/table">
            <a:tbl>
              <a:tblPr/>
              <a:tblGrid>
                <a:gridCol w="7587778"/>
              </a:tblGrid>
              <a:tr h="0">
                <a:tc>
                  <a:txBody>
                    <a:bodyPr/>
                    <a:lstStyle/>
                    <a:p>
                      <a:r>
                        <a:rPr lang="sv-SE" b="1" dirty="0"/>
                        <a:t>Dina ansvarsområden</a:t>
                      </a:r>
                    </a:p>
                  </a:txBody>
                  <a:tcPr anchor="ctr">
                    <a:lnL>
                      <a:noFill/>
                    </a:lnL>
                    <a:lnR>
                      <a:noFill/>
                    </a:lnR>
                    <a:lnT>
                      <a:noFill/>
                    </a:lnT>
                    <a:lnB>
                      <a:noFill/>
                    </a:lnB>
                  </a:tcPr>
                </a:tc>
              </a:tr>
              <a:tr h="0">
                <a:tc>
                  <a:txBody>
                    <a:bodyPr/>
                    <a:lstStyle/>
                    <a:p>
                      <a:r>
                        <a:rPr lang="sv-SE" dirty="0"/>
                        <a:t>Fylla i och skicka in övergripande anslutningsunderlag (förstudie m.m.)</a:t>
                      </a:r>
                    </a:p>
                  </a:txBody>
                  <a:tcPr anchor="ctr">
                    <a:lnL>
                      <a:noFill/>
                    </a:lnL>
                    <a:lnR>
                      <a:noFill/>
                    </a:lnR>
                    <a:lnT>
                      <a:noFill/>
                    </a:lnT>
                    <a:lnB>
                      <a:noFill/>
                    </a:lnB>
                  </a:tcPr>
                </a:tc>
              </a:tr>
              <a:tr h="0">
                <a:tc>
                  <a:txBody>
                    <a:bodyPr/>
                    <a:lstStyle/>
                    <a:p>
                      <a:r>
                        <a:rPr lang="sv-SE" dirty="0"/>
                        <a:t>Skicka in blankett för anslutning mot SIT-miljön</a:t>
                      </a:r>
                    </a:p>
                  </a:txBody>
                  <a:tcPr anchor="ctr">
                    <a:lnL>
                      <a:noFill/>
                    </a:lnL>
                    <a:lnR>
                      <a:noFill/>
                    </a:lnR>
                    <a:lnT>
                      <a:noFill/>
                    </a:lnT>
                    <a:lnB>
                      <a:noFill/>
                    </a:lnB>
                  </a:tcPr>
                </a:tc>
              </a:tr>
              <a:tr h="0">
                <a:tc>
                  <a:txBody>
                    <a:bodyPr/>
                    <a:lstStyle/>
                    <a:p>
                      <a:r>
                        <a:rPr lang="sv-SE" dirty="0"/>
                        <a:t>Verifiera uppfyllnad av </a:t>
                      </a:r>
                      <a:r>
                        <a:rPr lang="sv-SE" dirty="0" smtClean="0"/>
                        <a:t>verksamhetskrav</a:t>
                      </a:r>
                      <a:endParaRPr lang="sv-SE" dirty="0"/>
                    </a:p>
                  </a:txBody>
                  <a:tcPr anchor="ctr">
                    <a:lnL>
                      <a:noFill/>
                    </a:lnL>
                    <a:lnR>
                      <a:noFill/>
                    </a:lnR>
                    <a:lnT>
                      <a:noFill/>
                    </a:lnT>
                    <a:lnB>
                      <a:noFill/>
                    </a:lnB>
                  </a:tcPr>
                </a:tc>
              </a:tr>
              <a:tr h="0">
                <a:tc>
                  <a:txBody>
                    <a:bodyPr/>
                    <a:lstStyle/>
                    <a:p>
                      <a:r>
                        <a:rPr lang="sv-SE"/>
                        <a:t>Verifiera informationsmodells-mappning</a:t>
                      </a:r>
                    </a:p>
                  </a:txBody>
                  <a:tcPr anchor="ctr">
                    <a:lnL>
                      <a:noFill/>
                    </a:lnL>
                    <a:lnR>
                      <a:noFill/>
                    </a:lnR>
                    <a:lnT>
                      <a:noFill/>
                    </a:lnT>
                    <a:lnB>
                      <a:noFill/>
                    </a:lnB>
                  </a:tcPr>
                </a:tc>
              </a:tr>
              <a:tr h="0">
                <a:tc>
                  <a:txBody>
                    <a:bodyPr/>
                    <a:lstStyle/>
                    <a:p>
                      <a:r>
                        <a:rPr lang="sv-SE"/>
                        <a:t>Validera information i sin kontext</a:t>
                      </a:r>
                    </a:p>
                  </a:txBody>
                  <a:tcPr anchor="ctr">
                    <a:lnL>
                      <a:noFill/>
                    </a:lnL>
                    <a:lnR>
                      <a:noFill/>
                    </a:lnR>
                    <a:lnT>
                      <a:noFill/>
                    </a:lnT>
                    <a:lnB>
                      <a:noFill/>
                    </a:lnB>
                  </a:tcPr>
                </a:tc>
              </a:tr>
              <a:tr h="0">
                <a:tc>
                  <a:txBody>
                    <a:bodyPr/>
                    <a:lstStyle/>
                    <a:p>
                      <a:r>
                        <a:rPr lang="sv-SE" dirty="0"/>
                        <a:t>Verifiera uppfyllnad av krav i RIVTA och tjänstekontraktsbeskrivningar (TKB)</a:t>
                      </a:r>
                    </a:p>
                  </a:txBody>
                  <a:tcPr anchor="ctr">
                    <a:lnL>
                      <a:noFill/>
                    </a:lnL>
                    <a:lnR>
                      <a:noFill/>
                    </a:lnR>
                    <a:lnT>
                      <a:noFill/>
                    </a:lnT>
                    <a:lnB>
                      <a:noFill/>
                    </a:lnB>
                  </a:tcPr>
                </a:tc>
              </a:tr>
              <a:tr h="0">
                <a:tc>
                  <a:txBody>
                    <a:bodyPr/>
                    <a:lstStyle/>
                    <a:p>
                      <a:r>
                        <a:rPr lang="sv-SE" dirty="0"/>
                        <a:t>Kunds testmiljöer</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1291701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Support</a:t>
            </a:r>
            <a:endParaRPr lang="sv-SE" dirty="0"/>
          </a:p>
        </p:txBody>
      </p:sp>
      <p:sp>
        <p:nvSpPr>
          <p:cNvPr id="3" name="Content Placeholder 2"/>
          <p:cNvSpPr>
            <a:spLocks noGrp="1"/>
          </p:cNvSpPr>
          <p:nvPr>
            <p:ph idx="13"/>
          </p:nvPr>
        </p:nvSpPr>
        <p:spPr/>
        <p:txBody>
          <a:bodyPr>
            <a:normAutofit fontScale="92500" lnSpcReduction="20000"/>
          </a:bodyPr>
          <a:lstStyle/>
          <a:p>
            <a:r>
              <a:rPr lang="sv-SE" dirty="0" smtClean="0"/>
              <a:t>För supportfrågor under </a:t>
            </a:r>
            <a:r>
              <a:rPr lang="sv-SE" dirty="0" err="1" smtClean="0"/>
              <a:t>VavTP</a:t>
            </a:r>
            <a:r>
              <a:rPr lang="sv-SE" dirty="0" smtClean="0"/>
              <a:t> Tillitsmodellen hänvisas </a:t>
            </a:r>
            <a:r>
              <a:rPr lang="sv-SE" dirty="0"/>
              <a:t>till kundservice på </a:t>
            </a:r>
            <a:r>
              <a:rPr lang="sv-SE" dirty="0" err="1"/>
              <a:t>Inera</a:t>
            </a:r>
            <a:r>
              <a:rPr lang="sv-SE" dirty="0"/>
              <a:t>. </a:t>
            </a:r>
            <a:r>
              <a:rPr lang="sv-SE" dirty="0">
                <a:hlinkClick r:id="rId2"/>
              </a:rPr>
              <a:t>https://</a:t>
            </a:r>
            <a:r>
              <a:rPr lang="sv-SE" dirty="0" smtClean="0">
                <a:hlinkClick r:id="rId2"/>
              </a:rPr>
              <a:t>www.inera.se/kundservice/kontakta-oss/</a:t>
            </a:r>
            <a:endParaRPr lang="sv-SE" dirty="0"/>
          </a:p>
          <a:p>
            <a:r>
              <a:rPr lang="sv-SE" dirty="0"/>
              <a:t>Supporten hjälper till </a:t>
            </a:r>
            <a:r>
              <a:rPr lang="sv-SE" dirty="0" smtClean="0"/>
              <a:t>med:</a:t>
            </a:r>
            <a:r>
              <a:rPr lang="sv-SE" dirty="0"/>
              <a:t> </a:t>
            </a:r>
          </a:p>
          <a:p>
            <a:pPr lvl="1"/>
            <a:r>
              <a:rPr lang="sv-SE" dirty="0" smtClean="0"/>
              <a:t>Testmiljö</a:t>
            </a:r>
          </a:p>
          <a:p>
            <a:pPr lvl="1"/>
            <a:r>
              <a:rPr lang="sv-SE" dirty="0" smtClean="0"/>
              <a:t>Testförfarande/utförande</a:t>
            </a:r>
            <a:endParaRPr lang="sv-SE" dirty="0"/>
          </a:p>
          <a:p>
            <a:pPr lvl="1"/>
            <a:r>
              <a:rPr lang="sv-SE" dirty="0"/>
              <a:t>Otydligheter</a:t>
            </a:r>
          </a:p>
          <a:p>
            <a:pPr lvl="1"/>
            <a:r>
              <a:rPr lang="sv-SE" dirty="0"/>
              <a:t>TK-testsviter</a:t>
            </a:r>
          </a:p>
          <a:p>
            <a:pPr lvl="1"/>
            <a:r>
              <a:rPr lang="sv-SE" dirty="0"/>
              <a:t>Självdeklaration</a:t>
            </a:r>
          </a:p>
          <a:p>
            <a:pPr lvl="1"/>
            <a:r>
              <a:rPr lang="sv-SE" dirty="0"/>
              <a:t>A</a:t>
            </a:r>
            <a:r>
              <a:rPr lang="sv-SE" dirty="0" smtClean="0"/>
              <a:t>nslutning </a:t>
            </a:r>
            <a:r>
              <a:rPr lang="sv-SE" dirty="0"/>
              <a:t>till SIT/QA</a:t>
            </a:r>
          </a:p>
          <a:p>
            <a:pPr lvl="1"/>
            <a:r>
              <a:rPr lang="sv-SE" dirty="0" smtClean="0"/>
              <a:t>Problem </a:t>
            </a:r>
            <a:r>
              <a:rPr lang="sv-SE" dirty="0"/>
              <a:t>som rör referensapplikationerna (Journalen + NPÖ)</a:t>
            </a:r>
          </a:p>
          <a:p>
            <a:pPr marL="0" indent="0">
              <a:buNone/>
            </a:pPr>
            <a:endParaRPr lang="sv-SE" dirty="0"/>
          </a:p>
        </p:txBody>
      </p:sp>
    </p:spTree>
    <p:extLst>
      <p:ext uri="{BB962C8B-B14F-4D97-AF65-F5344CB8AC3E}">
        <p14:creationId xmlns:p14="http://schemas.microsoft.com/office/powerpoint/2010/main" val="31363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err="1" smtClean="0"/>
              <a:t>VavTP</a:t>
            </a:r>
            <a:r>
              <a:rPr lang="sv-SE" dirty="0" smtClean="0"/>
              <a:t> steg för steg</a:t>
            </a:r>
            <a:endParaRPr lang="sv-SE" dirty="0"/>
          </a:p>
        </p:txBody>
      </p:sp>
      <p:sp>
        <p:nvSpPr>
          <p:cNvPr id="3" name="Underrubrik 2"/>
          <p:cNvSpPr>
            <a:spLocks noGrp="1"/>
          </p:cNvSpPr>
          <p:nvPr>
            <p:ph type="subTitle" idx="1"/>
          </p:nvPr>
        </p:nvSpPr>
        <p:spPr/>
        <p:txBody>
          <a:bodyPr/>
          <a:lstStyle/>
          <a:p>
            <a:endParaRPr lang="sv-SE" dirty="0"/>
          </a:p>
        </p:txBody>
      </p:sp>
      <p:sp>
        <p:nvSpPr>
          <p:cNvPr id="5" name="Platshållare för text 4"/>
          <p:cNvSpPr>
            <a:spLocks noGrp="1"/>
          </p:cNvSpPr>
          <p:nvPr>
            <p:ph type="body" sz="quarter" idx="15"/>
          </p:nvPr>
        </p:nvSpPr>
        <p:spPr/>
        <p:txBody>
          <a:bodyPr>
            <a:normAutofit fontScale="92500" lnSpcReduction="10000"/>
          </a:bodyPr>
          <a:lstStyle/>
          <a:p>
            <a:endParaRPr lang="sv-SE" dirty="0"/>
          </a:p>
        </p:txBody>
      </p:sp>
      <p:sp>
        <p:nvSpPr>
          <p:cNvPr id="6" name="Platshållare för text 5"/>
          <p:cNvSpPr>
            <a:spLocks noGrp="1"/>
          </p:cNvSpPr>
          <p:nvPr>
            <p:ph type="body" sz="quarter" idx="16"/>
          </p:nvPr>
        </p:nvSpPr>
        <p:spPr/>
        <p:txBody>
          <a:bodyPr/>
          <a:lstStyle/>
          <a:p>
            <a:endParaRPr lang="sv-SE" dirty="0"/>
          </a:p>
        </p:txBody>
      </p:sp>
      <p:sp>
        <p:nvSpPr>
          <p:cNvPr id="7" name="Platshållare för text 6"/>
          <p:cNvSpPr>
            <a:spLocks noGrp="1"/>
          </p:cNvSpPr>
          <p:nvPr>
            <p:ph type="body" sz="quarter" idx="14"/>
          </p:nvPr>
        </p:nvSpPr>
        <p:spPr/>
        <p:txBody>
          <a:bodyPr/>
          <a:lstStyle/>
          <a:p>
            <a:endParaRPr lang="sv-SE" dirty="0"/>
          </a:p>
        </p:txBody>
      </p:sp>
    </p:spTree>
    <p:extLst>
      <p:ext uri="{BB962C8B-B14F-4D97-AF65-F5344CB8AC3E}">
        <p14:creationId xmlns:p14="http://schemas.microsoft.com/office/powerpoint/2010/main" val="230916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Förberedelser</a:t>
            </a:r>
            <a:endParaRPr lang="sv-SE" dirty="0"/>
          </a:p>
        </p:txBody>
      </p:sp>
      <p:sp>
        <p:nvSpPr>
          <p:cNvPr id="3" name="Platshållare för innehåll 2"/>
          <p:cNvSpPr>
            <a:spLocks noGrp="1"/>
          </p:cNvSpPr>
          <p:nvPr>
            <p:ph idx="13"/>
          </p:nvPr>
        </p:nvSpPr>
        <p:spPr/>
        <p:txBody>
          <a:bodyPr>
            <a:normAutofit fontScale="92500" lnSpcReduction="10000"/>
          </a:bodyPr>
          <a:lstStyle/>
          <a:p>
            <a:r>
              <a:rPr lang="sv-SE" dirty="0" smtClean="0"/>
              <a:t>Egentester </a:t>
            </a:r>
          </a:p>
          <a:p>
            <a:r>
              <a:rPr lang="sv-SE" dirty="0" smtClean="0"/>
              <a:t>Utföra kommunikationstest mot SIT-miljö</a:t>
            </a:r>
          </a:p>
          <a:p>
            <a:r>
              <a:rPr lang="sv-SE" dirty="0"/>
              <a:t>H</a:t>
            </a:r>
            <a:r>
              <a:rPr lang="sv-SE" dirty="0" smtClean="0"/>
              <a:t>a resurser tillgängliga för assistans under </a:t>
            </a:r>
            <a:r>
              <a:rPr lang="sv-SE" dirty="0" err="1" smtClean="0"/>
              <a:t>VavTP</a:t>
            </a:r>
            <a:r>
              <a:rPr lang="sv-SE" dirty="0"/>
              <a:t> </a:t>
            </a:r>
            <a:r>
              <a:rPr lang="sv-SE" dirty="0" smtClean="0"/>
              <a:t>såsom</a:t>
            </a:r>
          </a:p>
          <a:p>
            <a:pPr lvl="1">
              <a:buFont typeface="Arial" panose="020B0604020202020204" pitchFamily="34" charset="0"/>
              <a:buChar char="•"/>
            </a:pPr>
            <a:r>
              <a:rPr lang="sv-SE" dirty="0"/>
              <a:t>K</a:t>
            </a:r>
            <a:r>
              <a:rPr lang="sv-SE" dirty="0" smtClean="0"/>
              <a:t>ontaktperson hos leverantör</a:t>
            </a:r>
          </a:p>
          <a:p>
            <a:pPr lvl="1">
              <a:buFont typeface="Arial" panose="020B0604020202020204" pitchFamily="34" charset="0"/>
              <a:buChar char="•"/>
            </a:pPr>
            <a:r>
              <a:rPr lang="sv-SE" dirty="0"/>
              <a:t>Verksamhetskunnig personal för validering av information</a:t>
            </a:r>
            <a:endParaRPr lang="sv-SE" dirty="0" smtClean="0"/>
          </a:p>
          <a:p>
            <a:pPr lvl="1">
              <a:buFont typeface="Arial" panose="020B0604020202020204" pitchFamily="34" charset="0"/>
              <a:buChar char="•"/>
            </a:pPr>
            <a:r>
              <a:rPr lang="sv-SE" dirty="0" smtClean="0"/>
              <a:t>Egen personal med kunskap om SOAPUI</a:t>
            </a:r>
          </a:p>
          <a:p>
            <a:pPr lvl="1">
              <a:buFont typeface="Arial" panose="020B0604020202020204" pitchFamily="34" charset="0"/>
              <a:buChar char="•"/>
            </a:pPr>
            <a:r>
              <a:rPr lang="sv-SE" dirty="0" smtClean="0"/>
              <a:t>Egen testmiljö</a:t>
            </a:r>
          </a:p>
          <a:p>
            <a:pPr lvl="1">
              <a:buFont typeface="Arial" panose="020B0604020202020204" pitchFamily="34" charset="0"/>
              <a:buChar char="•"/>
            </a:pPr>
            <a:r>
              <a:rPr lang="sv-SE" dirty="0" smtClean="0"/>
              <a:t>Egen personal med god kunskap om de tjänstekontrakt som ska anslutas</a:t>
            </a:r>
          </a:p>
          <a:p>
            <a:pPr lvl="1">
              <a:buFont typeface="Arial" panose="020B0604020202020204" pitchFamily="34" charset="0"/>
              <a:buChar char="•"/>
            </a:pPr>
            <a:r>
              <a:rPr lang="sv-SE" dirty="0" smtClean="0"/>
              <a:t>Förståelse för testprocessen</a:t>
            </a:r>
          </a:p>
          <a:p>
            <a:endParaRPr lang="sv-SE" dirty="0"/>
          </a:p>
        </p:txBody>
      </p:sp>
    </p:spTree>
    <p:extLst>
      <p:ext uri="{BB962C8B-B14F-4D97-AF65-F5344CB8AC3E}">
        <p14:creationId xmlns:p14="http://schemas.microsoft.com/office/powerpoint/2010/main" val="1897648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Releasepaket</a:t>
            </a:r>
            <a:endParaRPr lang="sv-SE" dirty="0"/>
          </a:p>
        </p:txBody>
      </p:sp>
      <p:sp>
        <p:nvSpPr>
          <p:cNvPr id="3" name="Platshållare för innehåll 2"/>
          <p:cNvSpPr>
            <a:spLocks noGrp="1"/>
          </p:cNvSpPr>
          <p:nvPr>
            <p:ph idx="13"/>
          </p:nvPr>
        </p:nvSpPr>
        <p:spPr/>
        <p:txBody>
          <a:bodyPr/>
          <a:lstStyle/>
          <a:p>
            <a:r>
              <a:rPr lang="sv-SE" dirty="0"/>
              <a:t>Laddas hem från Rivta.se och innehåller TK-</a:t>
            </a:r>
            <a:r>
              <a:rPr lang="sv-SE" dirty="0" err="1"/>
              <a:t>testviter</a:t>
            </a:r>
            <a:r>
              <a:rPr lang="sv-SE" dirty="0"/>
              <a:t> för verktyget </a:t>
            </a:r>
            <a:r>
              <a:rPr lang="sv-SE" dirty="0" err="1"/>
              <a:t>SoapUI</a:t>
            </a:r>
            <a:r>
              <a:rPr lang="sv-SE" dirty="0"/>
              <a:t> och självdeklarationer för att kunna utföra en verifiering</a:t>
            </a:r>
          </a:p>
        </p:txBody>
      </p:sp>
    </p:spTree>
    <p:extLst>
      <p:ext uri="{BB962C8B-B14F-4D97-AF65-F5344CB8AC3E}">
        <p14:creationId xmlns:p14="http://schemas.microsoft.com/office/powerpoint/2010/main" val="806006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Testdata</a:t>
            </a:r>
            <a:endParaRPr lang="sv-SE" dirty="0"/>
          </a:p>
        </p:txBody>
      </p:sp>
      <p:sp>
        <p:nvSpPr>
          <p:cNvPr id="3" name="Platshållare för innehåll 2"/>
          <p:cNvSpPr>
            <a:spLocks noGrp="1"/>
          </p:cNvSpPr>
          <p:nvPr>
            <p:ph idx="13"/>
          </p:nvPr>
        </p:nvSpPr>
        <p:spPr/>
        <p:txBody>
          <a:bodyPr>
            <a:normAutofit fontScale="92500"/>
          </a:bodyPr>
          <a:lstStyle/>
          <a:p>
            <a:r>
              <a:rPr lang="sv-SE" dirty="0" smtClean="0"/>
              <a:t>För att kunna genomföra TK-testsviter behöver testdata läggas upp i källsystemet.</a:t>
            </a:r>
          </a:p>
          <a:p>
            <a:r>
              <a:rPr lang="sv-SE" dirty="0"/>
              <a:t>Tänk på att lägga in testdata som motsvarar verksamhetens användning av journalsystemet (verklighetstroget), samt med en bredd och variation (inklusive sällan-fall) som gör det möjligt att hitta eventuella problem</a:t>
            </a:r>
            <a:r>
              <a:rPr lang="sv-SE" dirty="0" smtClean="0"/>
              <a:t>”. </a:t>
            </a:r>
          </a:p>
          <a:p>
            <a:r>
              <a:rPr lang="sv-SE" dirty="0" smtClean="0"/>
              <a:t>Tänk </a:t>
            </a:r>
            <a:r>
              <a:rPr lang="sv-SE" dirty="0"/>
              <a:t>på att testdata kan komma från andra system och sparas i </a:t>
            </a:r>
            <a:r>
              <a:rPr lang="sv-SE" dirty="0" smtClean="0"/>
              <a:t>journalsystemet</a:t>
            </a:r>
            <a:endParaRPr lang="sv-SE" dirty="0"/>
          </a:p>
          <a:p>
            <a:r>
              <a:rPr lang="sv-SE" dirty="0"/>
              <a:t>Bra testdata är en förutsättning för att kunna lyckas med sin testning</a:t>
            </a:r>
          </a:p>
        </p:txBody>
      </p:sp>
    </p:spTree>
    <p:extLst>
      <p:ext uri="{BB962C8B-B14F-4D97-AF65-F5344CB8AC3E}">
        <p14:creationId xmlns:p14="http://schemas.microsoft.com/office/powerpoint/2010/main" val="1082888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Testning</a:t>
            </a:r>
            <a:endParaRPr lang="sv-SE" dirty="0"/>
          </a:p>
        </p:txBody>
      </p:sp>
      <p:sp>
        <p:nvSpPr>
          <p:cNvPr id="3" name="Platshållare för innehåll 2"/>
          <p:cNvSpPr>
            <a:spLocks noGrp="1"/>
          </p:cNvSpPr>
          <p:nvPr>
            <p:ph idx="13"/>
          </p:nvPr>
        </p:nvSpPr>
        <p:spPr/>
        <p:txBody>
          <a:bodyPr>
            <a:normAutofit/>
          </a:bodyPr>
          <a:lstStyle/>
          <a:p>
            <a:r>
              <a:rPr lang="sv-SE" dirty="0"/>
              <a:t>Utför testning i egen testmiljö med TK-testsviter för att verifiera funktionalitet, uppfyllnad av tjänstekontraktets regler, och mappning hos tjänsteproducenten</a:t>
            </a:r>
            <a:r>
              <a:rPr lang="sv-SE" dirty="0" smtClean="0"/>
              <a:t>.</a:t>
            </a:r>
          </a:p>
          <a:p>
            <a:r>
              <a:rPr lang="sv-SE" dirty="0"/>
              <a:t>TK-testsviterna fokuserar mycket på tjänstekontraktets regler enligt tjänstekontraktsbeskrivning, schema och schematron, men har inte möjlighet att täcka in allt (t.ex. mappningsproblem eller andra semantiska problem). Så granska svaren även manuellt för att få en ökad täckning och för att upptäcka mappningsproblem</a:t>
            </a:r>
          </a:p>
        </p:txBody>
      </p:sp>
    </p:spTree>
    <p:extLst>
      <p:ext uri="{BB962C8B-B14F-4D97-AF65-F5344CB8AC3E}">
        <p14:creationId xmlns:p14="http://schemas.microsoft.com/office/powerpoint/2010/main" val="1649261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7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onsmall">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F9FDAFD31337E4FAF413673A1002045" ma:contentTypeVersion="2" ma:contentTypeDescription="Skapa ett nytt dokument." ma:contentTypeScope="" ma:versionID="b5d06a5fc57d7c1de2e6c78106d4a33b">
  <xsd:schema xmlns:xsd="http://www.w3.org/2001/XMLSchema" xmlns:xs="http://www.w3.org/2001/XMLSchema" xmlns:p="http://schemas.microsoft.com/office/2006/metadata/properties" xmlns:ns2="4a57b52d-a387-4315-971f-9aa658f31341" targetNamespace="http://schemas.microsoft.com/office/2006/metadata/properties" ma:root="true" ma:fieldsID="4608ae54ac9e8f1552d3e86b561e9eab" ns2:_="">
    <xsd:import namespace="4a57b52d-a387-4315-971f-9aa658f31341"/>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57b52d-a387-4315-971f-9aa658f31341" elementFormDefault="qualified">
    <xsd:import namespace="http://schemas.microsoft.com/office/2006/documentManagement/types"/>
    <xsd:import namespace="http://schemas.microsoft.com/office/infopath/2007/PartnerControls"/>
    <xsd:element name="SharedWithUsers" ma:index="8"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29BAA2-1039-45A9-B1D7-A862758AD8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57b52d-a387-4315-971f-9aa658f313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C7631D-C4FC-4C71-8886-574165615A26}">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4a57b52d-a387-4315-971f-9aa658f31341"/>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43BF835-8E66-4167-B955-9FF95A348C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5156</TotalTime>
  <Words>362</Words>
  <Application>Microsoft Office PowerPoint</Application>
  <PresentationFormat>On-screen Show (4:3)</PresentationFormat>
  <Paragraphs>56</Paragraphs>
  <Slides>13</Slides>
  <Notes>1</Notes>
  <HiddenSlides>0</HiddenSlides>
  <MMClips>0</MMClips>
  <ScaleCrop>false</ScaleCrop>
  <HeadingPairs>
    <vt:vector size="4" baseType="variant">
      <vt:variant>
        <vt:lpstr>Theme</vt:lpstr>
      </vt:variant>
      <vt:variant>
        <vt:i4>10</vt:i4>
      </vt:variant>
      <vt:variant>
        <vt:lpstr>Slide Titles</vt:lpstr>
      </vt:variant>
      <vt:variant>
        <vt:i4>13</vt:i4>
      </vt:variant>
    </vt:vector>
  </HeadingPairs>
  <TitlesOfParts>
    <vt:vector size="23" baseType="lpstr">
      <vt:lpstr>Blank</vt:lpstr>
      <vt:lpstr>Presentationsmall</vt:lpstr>
      <vt:lpstr>Presentation</vt:lpstr>
      <vt:lpstr>1_Presentation</vt:lpstr>
      <vt:lpstr>2_Presentation</vt:lpstr>
      <vt:lpstr>3_Presentation</vt:lpstr>
      <vt:lpstr>4_Presentation</vt:lpstr>
      <vt:lpstr>5_Presentation</vt:lpstr>
      <vt:lpstr>6_Presentation</vt:lpstr>
      <vt:lpstr>7_Presentation</vt:lpstr>
      <vt:lpstr>PowerPoint Presentation</vt:lpstr>
      <vt:lpstr>Genomgång av Verifiering av tjänsteproducent</vt:lpstr>
      <vt:lpstr>Ansvarsfördelning</vt:lpstr>
      <vt:lpstr>Support</vt:lpstr>
      <vt:lpstr>VavTP steg för steg</vt:lpstr>
      <vt:lpstr>Förberedelser</vt:lpstr>
      <vt:lpstr>Releasepaket</vt:lpstr>
      <vt:lpstr>Testdata</vt:lpstr>
      <vt:lpstr>Testning</vt:lpstr>
      <vt:lpstr>Testning i SIT</vt:lpstr>
      <vt:lpstr>Dokumentera i Självdeklaration</vt:lpstr>
      <vt:lpstr>Granskning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Marklund Madeleine</dc:creator>
  <cp:lastModifiedBy>ERIKSSON Anette</cp:lastModifiedBy>
  <cp:revision>258</cp:revision>
  <cp:lastPrinted>2016-11-21T12:25:29Z</cp:lastPrinted>
  <dcterms:created xsi:type="dcterms:W3CDTF">2016-08-09T12:00:00Z</dcterms:created>
  <dcterms:modified xsi:type="dcterms:W3CDTF">2017-10-12T10:46:02Z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0x0101005F9FDAFD31337E4FAF413673A1002045</vt:lpwstr>
  </property>
</Properties>
</file>