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4"/>
    <p:sldMasterId id="2147483688" r:id="rId5"/>
    <p:sldMasterId id="2147483705" r:id="rId6"/>
    <p:sldMasterId id="2147483707" r:id="rId7"/>
    <p:sldMasterId id="2147483709" r:id="rId8"/>
    <p:sldMasterId id="2147483711" r:id="rId9"/>
    <p:sldMasterId id="2147483713" r:id="rId10"/>
    <p:sldMasterId id="2147483715" r:id="rId11"/>
    <p:sldMasterId id="2147483717" r:id="rId12"/>
    <p:sldMasterId id="2147483719" r:id="rId13"/>
  </p:sldMasterIdLst>
  <p:notesMasterIdLst>
    <p:notesMasterId r:id="rId23"/>
  </p:notesMasterIdLst>
  <p:handoutMasterIdLst>
    <p:handoutMasterId r:id="rId24"/>
  </p:handoutMasterIdLst>
  <p:sldIdLst>
    <p:sldId id="291" r:id="rId14"/>
    <p:sldId id="290" r:id="rId15"/>
    <p:sldId id="292" r:id="rId16"/>
    <p:sldId id="293" r:id="rId17"/>
    <p:sldId id="294" r:id="rId18"/>
    <p:sldId id="295" r:id="rId19"/>
    <p:sldId id="296" r:id="rId20"/>
    <p:sldId id="297" r:id="rId21"/>
    <p:sldId id="298" r:id="rId22"/>
  </p:sldIdLst>
  <p:sldSz cx="9144000" cy="6858000" type="screen4x3"/>
  <p:notesSz cx="6742113" cy="987266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lund Madeleine" initials="MM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0C2"/>
    <a:srgbClr val="382819"/>
    <a:srgbClr val="000000"/>
    <a:srgbClr val="00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27" autoAdjust="0"/>
    <p:restoredTop sz="78304" autoAdjust="0"/>
  </p:normalViewPr>
  <p:slideViewPr>
    <p:cSldViewPr snapToGrid="0" snapToObjects="1">
      <p:cViewPr varScale="1">
        <p:scale>
          <a:sx n="124" d="100"/>
          <a:sy n="124" d="100"/>
        </p:scale>
        <p:origin x="36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6.xml"/><Relationship Id="rId20" Type="http://schemas.openxmlformats.org/officeDocument/2006/relationships/slide" Target="slides/slide7.xml"/><Relationship Id="rId21" Type="http://schemas.openxmlformats.org/officeDocument/2006/relationships/slide" Target="slides/slide8.xml"/><Relationship Id="rId22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1" Type="http://schemas.openxmlformats.org/officeDocument/2006/relationships/slideMaster" Target="slideMasters/slideMaster8.xml"/><Relationship Id="rId12" Type="http://schemas.openxmlformats.org/officeDocument/2006/relationships/slideMaster" Target="slideMasters/slideMaster9.xml"/><Relationship Id="rId13" Type="http://schemas.openxmlformats.org/officeDocument/2006/relationships/slideMaster" Target="slideMasters/slideMaster10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slide" Target="slides/slide5.xml"/><Relationship Id="rId19" Type="http://schemas.openxmlformats.org/officeDocument/2006/relationships/slide" Target="slides/slide6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90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8847CB-1649-4DB8-822D-7B10F7AE01DE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7889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222" y="1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6" y="4690069"/>
            <a:ext cx="5394321" cy="444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222" y="9376978"/>
            <a:ext cx="2922317" cy="49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6" tIns="45412" rIns="90826" bIns="454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6374C2A-E21E-4D86-8849-2E48A0AF7CDA}" type="slidenum">
              <a:rPr lang="sv-SE"/>
              <a:pPr>
                <a:defRPr/>
              </a:pPr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1037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jp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jp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jp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jpg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00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9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37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203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277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578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br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382819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5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71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defTabSz="957263"/>
            <a:endParaRPr lang="en-US">
              <a:solidFill>
                <a:srgbClr val="38281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503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>
              <a:solidFill>
                <a:srgbClr val="3828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593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>
          <a:xfrm>
            <a:off x="917576" y="563538"/>
            <a:ext cx="7197724" cy="6921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5" name="Platshållare för innehåll 2"/>
          <p:cNvSpPr>
            <a:spLocks noGrp="1" noChangeAspect="1"/>
          </p:cNvSpPr>
          <p:nvPr>
            <p:ph idx="13" hasCustomPrompt="1"/>
          </p:nvPr>
        </p:nvSpPr>
        <p:spPr>
          <a:xfrm>
            <a:off x="904874" y="1410047"/>
            <a:ext cx="7219951" cy="3885853"/>
          </a:xfrm>
        </p:spPr>
        <p:txBody>
          <a:bodyPr/>
          <a:lstStyle>
            <a:lvl1pPr>
              <a:buFont typeface="Symbol" pitchFamily="18" charset="2"/>
              <a:buChar char="·"/>
              <a:defRPr baseline="0"/>
            </a:lvl1pPr>
            <a:lvl4pPr marL="1119188" indent="0">
              <a:buNone/>
              <a:defRPr/>
            </a:lvl4pPr>
            <a:lvl5pPr marL="1506537" indent="0">
              <a:buNone/>
              <a:defRPr/>
            </a:lvl5pPr>
          </a:lstStyle>
          <a:p>
            <a:pPr lvl="0"/>
            <a:r>
              <a:rPr lang="sv-SE" dirty="0"/>
              <a:t>Klicka för att skriva text/lägga in bild/skapa tabell/diagram.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00240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16451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tartsida-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mslag-White-200proc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6413"/>
          </a:xfrm>
          <a:prstGeom prst="rect">
            <a:avLst/>
          </a:prstGeom>
          <a:solidFill>
            <a:schemeClr val="bg1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398" y="1688675"/>
            <a:ext cx="3725034" cy="298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36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35751897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90641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69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55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Ocea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12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rö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Ocea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512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971600" y="2132856"/>
            <a:ext cx="6264696" cy="1728192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3" name="Bildobjekt 2" descr="Inera_ppt_bakgrund_Sun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7420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Gu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1763688" y="2420888"/>
            <a:ext cx="5400600" cy="1872208"/>
          </a:xfrm>
        </p:spPr>
        <p:txBody>
          <a:bodyPr anchor="ctr">
            <a:normAutofit/>
          </a:bodyPr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Sun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3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ctrTitle" hasCustomPrompt="1"/>
          </p:nvPr>
        </p:nvSpPr>
        <p:spPr>
          <a:xfrm>
            <a:off x="971600" y="2286397"/>
            <a:ext cx="7344816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3" name="Underrubrik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971600" y="3861048"/>
            <a:ext cx="6400800" cy="175260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skriva underrubrik</a:t>
            </a:r>
            <a:endParaRPr lang="en-US" dirty="0"/>
          </a:p>
        </p:txBody>
      </p:sp>
      <p:sp>
        <p:nvSpPr>
          <p:cNvPr id="12" name="Line 67"/>
          <p:cNvSpPr>
            <a:spLocks noChangeShapeType="1"/>
          </p:cNvSpPr>
          <p:nvPr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3" name="Line 68"/>
          <p:cNvSpPr>
            <a:spLocks noChangeShapeType="1"/>
          </p:cNvSpPr>
          <p:nvPr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22" name="Platshållare för text 21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04878" y="6187381"/>
            <a:ext cx="3467522" cy="481979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fornamn.efternamn@inera.se</a:t>
            </a:r>
          </a:p>
        </p:txBody>
      </p:sp>
      <p:sp>
        <p:nvSpPr>
          <p:cNvPr id="24" name="Platshållare för text 23"/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3906415" y="5959152"/>
            <a:ext cx="3475449" cy="287685"/>
          </a:xfrm>
        </p:spPr>
        <p:txBody>
          <a:bodyPr lIns="0" tIns="0"/>
          <a:lstStyle>
            <a:lvl1pPr marL="0" indent="0">
              <a:buNone/>
              <a:defRPr sz="150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Förnamn Efternamn</a:t>
            </a:r>
          </a:p>
        </p:txBody>
      </p:sp>
      <p:sp>
        <p:nvSpPr>
          <p:cNvPr id="26" name="Platshållare för text 25"/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1367557" y="5968330"/>
            <a:ext cx="2340347" cy="359941"/>
          </a:xfrm>
        </p:spPr>
        <p:txBody>
          <a:bodyPr lIns="0" tIns="0"/>
          <a:lstStyle>
            <a:lvl1pPr marL="0" indent="0">
              <a:buNone/>
              <a:defRPr sz="1500" baseline="0">
                <a:solidFill>
                  <a:srgbClr val="00A9A7"/>
                </a:solidFill>
              </a:defRPr>
            </a:lvl1pPr>
          </a:lstStyle>
          <a:p>
            <a:pPr lvl="0"/>
            <a:r>
              <a:rPr lang="sv-SE" dirty="0"/>
              <a:t>DD månad ÅÅÅÅ</a:t>
            </a:r>
          </a:p>
        </p:txBody>
      </p:sp>
      <p:sp>
        <p:nvSpPr>
          <p:cNvPr id="10" name="Line 67"/>
          <p:cNvSpPr>
            <a:spLocks noChangeShapeType="1"/>
          </p:cNvSpPr>
          <p:nvPr userDrawn="1"/>
        </p:nvSpPr>
        <p:spPr bwMode="auto">
          <a:xfrm>
            <a:off x="1265238" y="6038850"/>
            <a:ext cx="0" cy="719138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  <p:sp>
        <p:nvSpPr>
          <p:cNvPr id="11" name="Line 68"/>
          <p:cNvSpPr>
            <a:spLocks noChangeShapeType="1"/>
          </p:cNvSpPr>
          <p:nvPr userDrawn="1"/>
        </p:nvSpPr>
        <p:spPr bwMode="auto">
          <a:xfrm>
            <a:off x="3779912" y="6043613"/>
            <a:ext cx="0" cy="717550"/>
          </a:xfrm>
          <a:prstGeom prst="line">
            <a:avLst/>
          </a:prstGeom>
          <a:noFill/>
          <a:ln w="12700">
            <a:solidFill>
              <a:srgbClr val="00A9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0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1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904874" y="1410047"/>
            <a:ext cx="7219951" cy="4057303"/>
          </a:xfrm>
        </p:spPr>
        <p:txBody>
          <a:bodyPr>
            <a:normAutofit/>
          </a:bodyPr>
          <a:lstStyle>
            <a:lvl1pPr marL="266700" marR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lvl1pPr>
            <a:lvl2pPr marL="568325" marR="0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lvl2pPr>
            <a:lvl3pPr marL="947738" marR="0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 sz="1800"/>
            </a:lvl3pPr>
            <a:lvl4pPr>
              <a:defRPr/>
            </a:lvl4pPr>
          </a:lstStyle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Klicka för att skriva text/lägga in bild/skapa tabell/diagram.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två</a:t>
            </a:r>
          </a:p>
          <a:p>
            <a:pPr marL="947738" marR="0" lvl="2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tre</a:t>
            </a:r>
          </a:p>
          <a:p>
            <a:pPr marL="1319213" marR="0" lvl="3" indent="-19843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Nivå fyra</a:t>
            </a:r>
          </a:p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84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om In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933449" y="1419226"/>
            <a:ext cx="7210426" cy="39528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normAutofit fontScale="92500" lnSpcReduction="10000"/>
          </a:bodyPr>
          <a:lstStyle/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Inera</a:t>
            </a: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ägs av alla landsting och regioner.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 koordinerar landstingens och regionernas gemensamma </a:t>
            </a:r>
            <a:b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e-hälsoarbete.</a:t>
            </a:r>
          </a:p>
          <a:p>
            <a:pPr marL="266700" marR="0" lvl="0" indent="-266700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>
                <a:srgbClr val="00A9A7"/>
              </a:buClr>
              <a:buSzPct val="110000"/>
              <a:buFont typeface="Symbol" pitchFamily="18" charset="2"/>
              <a:buChar char="·"/>
              <a:tabLst/>
              <a:defRPr/>
            </a:pPr>
            <a:r>
              <a:rPr kumimoji="0" lang="sv-SE" sz="2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Våra tjänster används av vård- och omsorgspersonal, invånare och beslutsfattare. Exempel på tjänster är: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1177 Vårdguiden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Vårdhandboken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Nationell patientöversikt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Läkemedelstjänster</a:t>
            </a:r>
          </a:p>
          <a:p>
            <a:pPr marL="568325" marR="0" lvl="1" indent="-192088" algn="l" defTabSz="957263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sv-SE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Säkerhetslösningar och teknisk infrastruktur</a:t>
            </a:r>
          </a:p>
        </p:txBody>
      </p:sp>
      <p:sp>
        <p:nvSpPr>
          <p:cNvPr id="4" name="textruta 3"/>
          <p:cNvSpPr txBox="1"/>
          <p:nvPr userDrawn="1"/>
        </p:nvSpPr>
        <p:spPr>
          <a:xfrm>
            <a:off x="933449" y="700740"/>
            <a:ext cx="7181851" cy="553998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97200" rIns="97200" rtlCol="0" anchor="b" anchorCtr="0">
            <a:spAutoFit/>
          </a:bodyPr>
          <a:lstStyle/>
          <a:p>
            <a:r>
              <a:rPr kumimoji="0" lang="sv-SE" sz="3000" b="1" i="0" u="none" strike="noStrike" kern="0" cap="none" spc="0" normalizeH="0" baseline="0" noProof="0" dirty="0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Kort om </a:t>
            </a:r>
            <a:r>
              <a:rPr kumimoji="0" lang="sv-SE" sz="3000" b="1" i="0" u="none" strike="noStrike" kern="0" cap="none" spc="0" normalizeH="0" baseline="0" noProof="0" dirty="0" err="1">
                <a:ln>
                  <a:noFill/>
                </a:ln>
                <a:solidFill>
                  <a:srgbClr val="00A9A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Inera</a:t>
            </a:r>
            <a:endParaRPr lang="sv-SE" sz="15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1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-2 k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skriva rubrik</a:t>
            </a:r>
            <a:endParaRPr lang="en-US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sz="half" idx="11" hasCustomPrompt="1"/>
          </p:nvPr>
        </p:nvSpPr>
        <p:spPr>
          <a:xfrm>
            <a:off x="4581525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innehåll 2"/>
          <p:cNvSpPr>
            <a:spLocks noGrp="1"/>
          </p:cNvSpPr>
          <p:nvPr>
            <p:ph sz="half" idx="12" hasCustomPrompt="1"/>
          </p:nvPr>
        </p:nvSpPr>
        <p:spPr>
          <a:xfrm>
            <a:off x="899592" y="1412776"/>
            <a:ext cx="3543301" cy="3857724"/>
          </a:xfrm>
        </p:spPr>
        <p:txBody>
          <a:bodyPr/>
          <a:lstStyle>
            <a:lvl1pPr>
              <a:buFont typeface="Symbol" pitchFamily="18" charset="2"/>
              <a:buChar char=""/>
              <a:defRPr sz="2100"/>
            </a:lvl1pPr>
            <a:lvl2pPr>
              <a:defRPr sz="1800"/>
            </a:lvl2pPr>
            <a:lvl3pPr>
              <a:defRPr sz="1800"/>
            </a:lvl3pPr>
            <a:lvl4pPr marL="1119188" indent="0">
              <a:buNone/>
              <a:defRPr sz="1800"/>
            </a:lvl4pPr>
            <a:lvl5pPr marL="1506537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Text/bild/tabell/diagram. Beskär </a:t>
            </a:r>
            <a:r>
              <a:rPr lang="sv-SE"/>
              <a:t>bild till 11,6 </a:t>
            </a:r>
            <a:r>
              <a:rPr lang="sv-SE" dirty="0"/>
              <a:t>x </a:t>
            </a:r>
            <a:r>
              <a:rPr lang="sv-SE"/>
              <a:t>9,84 cm för </a:t>
            </a:r>
            <a:r>
              <a:rPr lang="sv-SE" dirty="0"/>
              <a:t>att passa</a:t>
            </a:r>
          </a:p>
          <a:p>
            <a:pPr lvl="0"/>
            <a:endParaRPr lang="sv-SE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71161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918642" y="4635500"/>
            <a:ext cx="7196658" cy="705222"/>
          </a:xfrm>
        </p:spPr>
        <p:txBody>
          <a:bodyPr lIns="0" rIns="0">
            <a:normAutofit/>
          </a:bodyPr>
          <a:lstStyle>
            <a:lvl1pPr marL="0" indent="0">
              <a:buNone/>
              <a:defRPr sz="15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sv-SE" dirty="0"/>
              <a:t>Skriv bildtext här (aldrig mer än två rader)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5" hasCustomPrompt="1"/>
          </p:nvPr>
        </p:nvSpPr>
        <p:spPr>
          <a:xfrm>
            <a:off x="928166" y="836711"/>
            <a:ext cx="7187134" cy="3798789"/>
          </a:xfrm>
        </p:spPr>
        <p:txBody>
          <a:bodyPr anchor="t">
            <a:normAutofit/>
          </a:bodyPr>
          <a:lstStyle>
            <a:lvl1pPr marL="0" indent="0" algn="ctr">
              <a:buNone/>
              <a:defRPr sz="1500" baseline="0"/>
            </a:lvl1pPr>
          </a:lstStyle>
          <a:p>
            <a:pPr lvl="0"/>
            <a:r>
              <a:rPr lang="sv-SE" dirty="0"/>
              <a:t>Klicka för att infoga bild/tabell/diagram</a:t>
            </a:r>
          </a:p>
        </p:txBody>
      </p:sp>
    </p:spTree>
    <p:extLst>
      <p:ext uri="{BB962C8B-B14F-4D97-AF65-F5344CB8AC3E}">
        <p14:creationId xmlns:p14="http://schemas.microsoft.com/office/powerpoint/2010/main" val="286196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-Helskär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 noChangeAspect="1"/>
          </p:cNvSpPr>
          <p:nvPr>
            <p:ph sz="quarter" idx="11"/>
          </p:nvPr>
        </p:nvSpPr>
        <p:spPr>
          <a:xfrm>
            <a:off x="0" y="0"/>
            <a:ext cx="9144000" cy="6734844"/>
          </a:xfrm>
        </p:spPr>
        <p:txBody>
          <a:bodyPr anchor="t">
            <a:noAutofit/>
          </a:bodyPr>
          <a:lstStyle>
            <a:lvl1pPr marL="0" indent="0" algn="ctr">
              <a:buNone/>
              <a:defRPr sz="1500" baseline="0">
                <a:solidFill>
                  <a:srgbClr val="000000"/>
                </a:solidFill>
              </a:defRPr>
            </a:lvl1pPr>
            <a:lvl2pPr>
              <a:defRPr sz="1500">
                <a:solidFill>
                  <a:srgbClr val="000000"/>
                </a:solidFill>
              </a:defRPr>
            </a:lvl2pPr>
            <a:lvl3pPr>
              <a:defRPr sz="1500">
                <a:solidFill>
                  <a:srgbClr val="000000"/>
                </a:solidFill>
              </a:defRPr>
            </a:lvl3pPr>
            <a:lvl4pPr>
              <a:defRPr sz="1500">
                <a:solidFill>
                  <a:srgbClr val="000000"/>
                </a:solidFill>
              </a:defRPr>
            </a:lvl4pPr>
            <a:lvl5pPr>
              <a:defRPr sz="1500">
                <a:solidFill>
                  <a:srgbClr val="000000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56050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delare-Bru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text 13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827584" y="2708920"/>
            <a:ext cx="6408712" cy="1440160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3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Skriv rubrik här</a:t>
            </a:r>
          </a:p>
        </p:txBody>
      </p:sp>
      <p:pic>
        <p:nvPicPr>
          <p:cNvPr id="2" name="Bildobjekt 1" descr="Inera_ppt_bakgrund_earth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7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theme" Target="../theme/theme2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cs typeface="+mn-cs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5" r:id="rId3"/>
    <p:sldLayoutId id="2147483687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7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82572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9372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747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99896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4450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1102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80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92535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era-Logo-Payoff-Pos-Pixel-RGB-412px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535" y="5405967"/>
            <a:ext cx="1621368" cy="1361634"/>
          </a:xfrm>
          <a:prstGeom prst="rect">
            <a:avLst/>
          </a:prstGeom>
        </p:spPr>
      </p:pic>
      <p:sp>
        <p:nvSpPr>
          <p:cNvPr id="2051" name="Rectangle 3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909836" y="567730"/>
            <a:ext cx="721499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skriva rubrik</a:t>
            </a:r>
          </a:p>
        </p:txBody>
      </p:sp>
      <p:sp>
        <p:nvSpPr>
          <p:cNvPr id="2052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904874" y="1404715"/>
            <a:ext cx="7219951" cy="387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67" tIns="47883" rIns="95767" bIns="4788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dirty="0"/>
              <a:t>Klicka här för att skriva text</a:t>
            </a:r>
          </a:p>
          <a:p>
            <a:pPr lvl="1"/>
            <a:r>
              <a:rPr lang="sv-SE" dirty="0"/>
              <a:t>Text på nivå två</a:t>
            </a:r>
          </a:p>
          <a:p>
            <a:pPr lvl="2"/>
            <a:r>
              <a:rPr lang="sv-SE" dirty="0"/>
              <a:t>Text på nivå tre</a:t>
            </a:r>
          </a:p>
          <a:p>
            <a:pPr lvl="3"/>
            <a:r>
              <a:rPr lang="sv-SE" dirty="0"/>
              <a:t>Text på nivå fyra</a:t>
            </a:r>
          </a:p>
        </p:txBody>
      </p:sp>
      <p:sp>
        <p:nvSpPr>
          <p:cNvPr id="570376" name="Rectangle 8"/>
          <p:cNvSpPr>
            <a:spLocks noChangeArrowheads="1"/>
          </p:cNvSpPr>
          <p:nvPr/>
        </p:nvSpPr>
        <p:spPr bwMode="auto">
          <a:xfrm>
            <a:off x="0" y="6742113"/>
            <a:ext cx="9144000" cy="115887"/>
          </a:xfrm>
          <a:prstGeom prst="rect">
            <a:avLst/>
          </a:prstGeom>
          <a:solidFill>
            <a:srgbClr val="00A9A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en-US" dirty="0">
                <a:solidFill>
                  <a:srgbClr val="38281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98913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0A9A7"/>
          </a:solidFill>
          <a:latin typeface="Arial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00A9A7"/>
          </a:solidFill>
          <a:latin typeface="Arial" charset="0"/>
        </a:defRPr>
      </a:lvl9pPr>
    </p:titleStyle>
    <p:bodyStyle>
      <a:lvl1pPr marL="266700" indent="-266700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00A9A7"/>
        </a:buClr>
        <a:buSzPct val="110000"/>
        <a:buFont typeface="Symbol" pitchFamily="18" charset="2"/>
        <a:buChar char="·"/>
        <a:defRPr sz="2100">
          <a:solidFill>
            <a:srgbClr val="000000"/>
          </a:solidFill>
          <a:latin typeface="+mn-lt"/>
          <a:ea typeface="+mn-ea"/>
          <a:cs typeface="+mn-cs"/>
        </a:defRPr>
      </a:lvl1pPr>
      <a:lvl2pPr marL="568325" indent="-19208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2pPr>
      <a:lvl3pPr marL="947738" indent="-198438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rgbClr val="000000"/>
          </a:solidFill>
          <a:latin typeface="+mn-lt"/>
        </a:defRPr>
      </a:lvl3pPr>
      <a:lvl4pPr marL="1319213" indent="-200025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4pPr>
      <a:lvl5pPr marL="16954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5pPr>
      <a:lvl6pPr marL="21526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6pPr>
      <a:lvl7pPr marL="26098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7pPr>
      <a:lvl8pPr marL="30670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8pPr>
      <a:lvl9pPr marL="3524250" indent="-188913" algn="l" defTabSz="957263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SzPct val="90000"/>
        <a:buBlip>
          <a:blip r:embed="rId3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5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Kort genomgång </a:t>
            </a:r>
            <a:r>
              <a:rPr lang="sv-SE" dirty="0" smtClean="0"/>
              <a:t>av </a:t>
            </a:r>
            <a:r>
              <a:rPr lang="sv-SE" dirty="0" smtClean="0"/>
              <a:t>Verifiering av tjänsteproducent (</a:t>
            </a:r>
            <a:r>
              <a:rPr lang="sv-SE" dirty="0" err="1" smtClean="0"/>
              <a:t>VavTP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2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Förberedelser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Egentester (</a:t>
            </a:r>
            <a:r>
              <a:rPr lang="sv-SE" dirty="0" err="1" smtClean="0"/>
              <a:t>Smoketester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Utvärdera mognad innan </a:t>
            </a:r>
            <a:r>
              <a:rPr lang="sv-SE" dirty="0" err="1" smtClean="0"/>
              <a:t>VavTP</a:t>
            </a:r>
            <a:r>
              <a:rPr lang="sv-SE" dirty="0" smtClean="0"/>
              <a:t> startar</a:t>
            </a:r>
          </a:p>
          <a:p>
            <a:r>
              <a:rPr lang="sv-SE" dirty="0" smtClean="0"/>
              <a:t>Etablera kontakt med berörda personer tex:</a:t>
            </a:r>
          </a:p>
          <a:p>
            <a:pPr lvl="1"/>
            <a:r>
              <a:rPr lang="sv-SE" dirty="0"/>
              <a:t>k</a:t>
            </a:r>
            <a:r>
              <a:rPr lang="sv-SE" dirty="0" smtClean="0"/>
              <a:t>ällsystemsleverantör för felsökning och eventuella rättningar</a:t>
            </a:r>
          </a:p>
          <a:p>
            <a:pPr lvl="1"/>
            <a:r>
              <a:rPr lang="sv-SE" dirty="0" err="1"/>
              <a:t>v</a:t>
            </a:r>
            <a:r>
              <a:rPr lang="sv-SE" dirty="0" err="1" smtClean="0"/>
              <a:t>erksamhetskunning</a:t>
            </a:r>
            <a:r>
              <a:rPr lang="sv-SE" dirty="0" smtClean="0"/>
              <a:t> och källsystemkunnig för iläggning av testdata</a:t>
            </a:r>
          </a:p>
          <a:p>
            <a:pPr lvl="1"/>
            <a:r>
              <a:rPr lang="sv-SE" dirty="0"/>
              <a:t>t</a:t>
            </a:r>
            <a:r>
              <a:rPr lang="sv-SE" dirty="0" smtClean="0"/>
              <a:t>illgång till egen testmiljö</a:t>
            </a:r>
          </a:p>
          <a:p>
            <a:pPr lvl="1"/>
            <a:endParaRPr lang="sv-SE" dirty="0" smtClean="0"/>
          </a:p>
          <a:p>
            <a:r>
              <a:rPr lang="sv-SE" dirty="0" smtClean="0"/>
              <a:t>Utföra kommunikationstest av SIT-miljö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764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Releasepaket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Laddas hem från </a:t>
            </a:r>
            <a:r>
              <a:rPr lang="sv-SE" dirty="0" err="1" smtClean="0"/>
              <a:t>Rivta.se</a:t>
            </a:r>
            <a:r>
              <a:rPr lang="sv-SE" dirty="0" smtClean="0"/>
              <a:t> och innehåller testsviter och självdeklarationer för att kunna utföra en verifiering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600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Testdata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För att kunna genomföra SOAP-testerna behöver testdata läggas upp i anslutande parts källsystem.</a:t>
            </a:r>
          </a:p>
          <a:p>
            <a:r>
              <a:rPr lang="sv-SE" dirty="0" smtClean="0"/>
              <a:t>Tänk på att data kan</a:t>
            </a:r>
          </a:p>
          <a:p>
            <a:pPr lvl="1"/>
            <a:r>
              <a:rPr lang="sv-SE" dirty="0" smtClean="0"/>
              <a:t>Färdas olika vägar i systemet</a:t>
            </a:r>
          </a:p>
          <a:p>
            <a:pPr lvl="1"/>
            <a:r>
              <a:rPr lang="sv-SE" dirty="0" smtClean="0"/>
              <a:t>Ha olika innehåll</a:t>
            </a:r>
          </a:p>
          <a:p>
            <a:pPr lvl="1"/>
            <a:r>
              <a:rPr lang="sv-SE" dirty="0" smtClean="0"/>
              <a:t>Ha olika mappningar</a:t>
            </a:r>
          </a:p>
          <a:p>
            <a:endParaRPr lang="sv-SE" dirty="0"/>
          </a:p>
          <a:p>
            <a:r>
              <a:rPr lang="sv-SE" dirty="0" smtClean="0"/>
              <a:t>Bra testdatainläggning ger bra tester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888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testning i egen testmiljö med TK-Testsviterna som testar av grundläggande funktionalitet i anslutningen.</a:t>
            </a:r>
          </a:p>
          <a:p>
            <a:r>
              <a:rPr lang="sv-SE" dirty="0" smtClean="0"/>
              <a:t>Granska svaren manuellt för att få ökad täckning.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9261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Testning i SIT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Utför Validering av informationsmappning i SIT miljön och se till att information hamnar på rätt plats i referensapplikationerna NPÖ och Journalen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138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Dokumentera i självdeklaration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Svara på frågorna i självdeklarationen samt dokumentera eventuella avvikelser i avsedda avsnitt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3610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Granskning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sv-SE" dirty="0" smtClean="0"/>
              <a:t>Skicka in Självdeklaration och eventuella bifogade testrapporter och loggar till </a:t>
            </a:r>
            <a:r>
              <a:rPr lang="sv-SE" dirty="0" err="1"/>
              <a:t>I</a:t>
            </a:r>
            <a:r>
              <a:rPr lang="sv-SE" dirty="0" err="1" smtClean="0"/>
              <a:t>nera</a:t>
            </a:r>
            <a:r>
              <a:rPr lang="sv-SE" dirty="0" smtClean="0"/>
              <a:t> för granskning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08765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ationsmall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Presentation">
  <a:themeElements>
    <a:clrScheme name="Inera-färgschema-2012">
      <a:dk1>
        <a:srgbClr val="382819"/>
      </a:dk1>
      <a:lt1>
        <a:srgbClr val="FFFFFF"/>
      </a:lt1>
      <a:dk2>
        <a:srgbClr val="6F5D4C"/>
      </a:dk2>
      <a:lt2>
        <a:srgbClr val="FFFFFF"/>
      </a:lt2>
      <a:accent1>
        <a:srgbClr val="00A9A7"/>
      </a:accent1>
      <a:accent2>
        <a:srgbClr val="F18221"/>
      </a:accent2>
      <a:accent3>
        <a:srgbClr val="6F5D4C"/>
      </a:accent3>
      <a:accent4>
        <a:srgbClr val="B8DFE3"/>
      </a:accent4>
      <a:accent5>
        <a:srgbClr val="F2A700"/>
      </a:accent5>
      <a:accent6>
        <a:srgbClr val="FFFFFF"/>
      </a:accent6>
      <a:hlink>
        <a:srgbClr val="F18221"/>
      </a:hlink>
      <a:folHlink>
        <a:srgbClr val="382819"/>
      </a:folHlink>
    </a:clrScheme>
    <a:fontScheme name="Inera-PPTmall-20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9050" cap="flat" cmpd="sng" algn="ctr">
          <a:solidFill>
            <a:srgbClr val="00A9A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solidFill>
          <a:schemeClr val="bg1"/>
        </a:solidFill>
        <a:ln w="19050">
          <a:solidFill>
            <a:srgbClr val="00A9A7"/>
          </a:solidFill>
        </a:ln>
      </a:spPr>
      <a:bodyPr wrap="square" rtlCol="0">
        <a:spAutoFit/>
      </a:bodyPr>
      <a:lstStyle>
        <a:defPPr>
          <a:defRPr sz="1500" dirty="0" err="1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Inera-PPTmall-2010 1">
        <a:dk1>
          <a:srgbClr val="382819"/>
        </a:dk1>
        <a:lt1>
          <a:srgbClr val="FFFFFF"/>
        </a:lt1>
        <a:dk2>
          <a:srgbClr val="00A9A7"/>
        </a:dk2>
        <a:lt2>
          <a:srgbClr val="6F5D4C"/>
        </a:lt2>
        <a:accent1>
          <a:srgbClr val="AADEE2"/>
        </a:accent1>
        <a:accent2>
          <a:srgbClr val="F18221"/>
        </a:accent2>
        <a:accent3>
          <a:srgbClr val="FFFFFF"/>
        </a:accent3>
        <a:accent4>
          <a:srgbClr val="2E2114"/>
        </a:accent4>
        <a:accent5>
          <a:srgbClr val="D2ECEE"/>
        </a:accent5>
        <a:accent6>
          <a:srgbClr val="DA751D"/>
        </a:accent6>
        <a:hlink>
          <a:srgbClr val="CE5028"/>
        </a:hlink>
        <a:folHlink>
          <a:srgbClr val="52443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9FDAFD31337E4FAF413673A1002045" ma:contentTypeVersion="2" ma:contentTypeDescription="Skapa ett nytt dokument." ma:contentTypeScope="" ma:versionID="b5d06a5fc57d7c1de2e6c78106d4a33b">
  <xsd:schema xmlns:xsd="http://www.w3.org/2001/XMLSchema" xmlns:xs="http://www.w3.org/2001/XMLSchema" xmlns:p="http://schemas.microsoft.com/office/2006/metadata/properties" xmlns:ns2="4a57b52d-a387-4315-971f-9aa658f31341" targetNamespace="http://schemas.microsoft.com/office/2006/metadata/properties" ma:root="true" ma:fieldsID="4608ae54ac9e8f1552d3e86b561e9eab" ns2:_="">
    <xsd:import namespace="4a57b52d-a387-4315-971f-9aa658f3134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57b52d-a387-4315-971f-9aa658f313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43BF835-8E66-4167-B955-9FF95A348C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C7631D-C4FC-4C71-8886-574165615A26}">
  <ds:schemaRefs>
    <ds:schemaRef ds:uri="4a57b52d-a387-4315-971f-9aa658f31341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C29BAA2-1039-45A9-B1D7-A862758AD8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57b52d-a387-4315-971f-9aa658f31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3568</TotalTime>
  <Words>177</Words>
  <Application>Microsoft Macintosh PowerPoint</Application>
  <PresentationFormat>Bildspel på skärmen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10</vt:i4>
      </vt:variant>
      <vt:variant>
        <vt:lpstr>Bildrubriker</vt:lpstr>
      </vt:variant>
      <vt:variant>
        <vt:i4>9</vt:i4>
      </vt:variant>
    </vt:vector>
  </HeadingPairs>
  <TitlesOfParts>
    <vt:vector size="21" baseType="lpstr">
      <vt:lpstr>Symbol</vt:lpstr>
      <vt:lpstr>Arial</vt:lpstr>
      <vt:lpstr>Blank</vt:lpstr>
      <vt:lpstr>Presentationsmall</vt:lpstr>
      <vt:lpstr>Presentation</vt:lpstr>
      <vt:lpstr>1_Presentation</vt:lpstr>
      <vt:lpstr>2_Presentation</vt:lpstr>
      <vt:lpstr>3_Presentation</vt:lpstr>
      <vt:lpstr>4_Presentation</vt:lpstr>
      <vt:lpstr>5_Presentation</vt:lpstr>
      <vt:lpstr>6_Presentation</vt:lpstr>
      <vt:lpstr>7_Presentation</vt:lpstr>
      <vt:lpstr>PowerPoint-presentation</vt:lpstr>
      <vt:lpstr>Kort genomgång av Verifiering av tjänsteproducent (VavTP)</vt:lpstr>
      <vt:lpstr>Förberedelser</vt:lpstr>
      <vt:lpstr>Releasepaket</vt:lpstr>
      <vt:lpstr>Testdata</vt:lpstr>
      <vt:lpstr>Testning</vt:lpstr>
      <vt:lpstr>Testning i SIT</vt:lpstr>
      <vt:lpstr>Dokumentera i självdeklaration</vt:lpstr>
      <vt:lpstr>Granskning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Marklund Madeleine</dc:creator>
  <cp:lastModifiedBy>Eriksson Patrik</cp:lastModifiedBy>
  <cp:revision>226</cp:revision>
  <cp:lastPrinted>2016-11-21T12:25:29Z</cp:lastPrinted>
  <dcterms:created xsi:type="dcterms:W3CDTF">2016-08-09T12:00:00Z</dcterms:created>
  <dcterms:modified xsi:type="dcterms:W3CDTF">2017-06-27T08:34:40Z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0x0101005F9FDAFD31337E4FAF413673A1002045</vt:lpwstr>
  </property>
</Properties>
</file>